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7" r:id="rId5"/>
    <p:sldId id="267" r:id="rId6"/>
    <p:sldId id="268" r:id="rId7"/>
    <p:sldId id="260" r:id="rId8"/>
    <p:sldId id="264" r:id="rId9"/>
    <p:sldId id="261" r:id="rId10"/>
    <p:sldId id="262" r:id="rId11"/>
    <p:sldId id="263" r:id="rId12"/>
    <p:sldId id="271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9EBB6-F338-48A7-B907-41A8DD782EA9}" v="1" dt="2023-10-02T08:44:55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5FD57-BC95-43AC-B98D-CB194B5385A7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658B2-217F-407D-A806-85FE4AE702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24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658B2-217F-407D-A806-85FE4AE7027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270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402F9-1CA4-07C0-5C44-E81067CF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5EC5B-2BB8-E9DF-40A0-8395E9F32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EF8FD-8DA0-2D01-FB9C-1F2C74C90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09EF1-E04A-48B3-2E60-5315B398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23817-5BEF-653C-B979-2F13DA228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65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39F6B-489F-0FD8-0320-9E270B05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7DDED-26E3-8E67-EF6E-675EBE6CE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1BB8F-E84A-AD41-3D86-48C18101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D5BB4-2C11-6A68-CCE1-7A226D9A6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5294-6D31-F42A-B579-B7A6BAACC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31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8677A-35DE-7AD4-B6B8-30C76580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8921F9-D092-207E-C8C7-A8B0B80CA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F2CB2-416B-4D55-DEE2-C34873C7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064DC-C709-FD33-7394-FD4839E0C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D9CAD-9281-5861-065D-330FBBC9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7995C-19CB-3555-4249-C6C9A5DC0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CE743-34D2-3896-1143-17363F66F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A184E-2AF7-A146-CCE7-D6122DA16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EBEC4-69DC-BDEC-FE8C-54328FAB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931A9-CFD4-F374-97C4-B363D4E08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4BFA0-F9BB-8F1A-E1CE-8A7589BFD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8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8B304-C9ED-FDEF-ADAD-208D1A50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A16B3-41D0-CF57-B3BF-BDE8A3E23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7025D-9149-8787-AD18-CDB337372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05A67B-0D62-EA52-B01A-0F64DB3492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8B65D5-25F0-8B76-C354-6F7189100D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959630-7D7A-4086-2328-CB4231AD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903EE3-352B-CACA-B801-41A2DE453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751142-EC25-A5A0-71A6-F46A16005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371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3714-DE2A-BB7A-2990-9FCA696A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DAFD4-6FB6-D7B3-00BF-29E60DC08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A712F-4026-E7D1-4CD8-5795906F3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DDB9E-B385-96A3-733E-4E715972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84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9921F0-A887-832C-12DB-35BC78BE7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26938B-4C36-3C51-CC3F-D742AC926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BEAEA-642D-64E9-2D1F-65A8A028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553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E962B-1734-97BA-233A-72D557CA8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F5DEC-5043-E206-EE3B-6653EF91F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54B49-7683-B7F3-6C9A-406B32267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39246-679A-AA7F-47C2-ED41346B3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09A00-076C-E9EC-3FB4-C023ABA2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A00F0-6212-1B10-561C-782DA808A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67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EB38-4CAE-BE8A-3017-D5C3DF6EC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6FE7C3-69EF-4026-575D-8D01010DC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08306-61E4-6C7D-80BD-45661ED50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7482F-C9B7-B57D-D14C-1B93F307E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D0238-C061-3F6C-2E29-FD31BC6F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87992-A309-8A89-9066-B651D39E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97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09C8F-1D98-8160-E969-F989AAD6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6BB1B9-41D6-0B91-1934-796B18CD7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54ED9-9B95-023B-E0F2-2BEB74DA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90DFB-975F-08FC-9BED-F84D10EB5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E1E44-4919-BED2-2AB6-7521ECA50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54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BF4FDB-E494-4203-196B-395ED39EE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A7A83-5977-4EA8-8FD0-4DB54E1B9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40B03-74F3-FBB8-0E65-4A8F364B5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8ECE5-5B1D-A80E-EAAF-1ACD0D6F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585F-ACCE-C5A7-86BC-88FAE573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24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730F4E-14DD-B1A7-FA6C-3EBCCE4BB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3E1D5-B350-5FB7-DB50-BB9FD1BA2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ADB93-7D22-44AB-1A95-E5F13448D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DE0AC-590D-4D65-A8E2-656FD1D4ECB4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36B2-3673-8019-CFF4-DBAA74DDF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BE819-0F70-657B-09CE-4E3203566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85674-FEBF-4179-A351-CE8B8BDEC1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03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vet4eu2.eu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DF4B2-4AB6-6DBC-B4E1-3A033A27B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047" y="0"/>
            <a:ext cx="648295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243289-DA50-B806-60DE-85D0041864EC}"/>
              </a:ext>
            </a:extLst>
          </p:cNvPr>
          <p:cNvSpPr txBox="1"/>
          <p:nvPr/>
        </p:nvSpPr>
        <p:spPr>
          <a:xfrm>
            <a:off x="541103" y="861770"/>
            <a:ext cx="101572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0" err="1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EUproVET</a:t>
            </a:r>
            <a:endParaRPr lang="en-IE" sz="14000">
              <a:solidFill>
                <a:srgbClr val="0070C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1E05916-4F42-F209-0D6B-85AAF04F8893}"/>
              </a:ext>
            </a:extLst>
          </p:cNvPr>
          <p:cNvGrpSpPr/>
          <p:nvPr/>
        </p:nvGrpSpPr>
        <p:grpSpPr>
          <a:xfrm>
            <a:off x="688278" y="3608725"/>
            <a:ext cx="2097878" cy="1813195"/>
            <a:chOff x="3317178" y="3521478"/>
            <a:chExt cx="2097878" cy="1813195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F790EEC-480E-BCBA-1F56-9DFDA1DBCAE9}"/>
                </a:ext>
              </a:extLst>
            </p:cNvPr>
            <p:cNvSpPr/>
            <p:nvPr/>
          </p:nvSpPr>
          <p:spPr>
            <a:xfrm rot="19520540">
              <a:off x="3337900" y="3727769"/>
              <a:ext cx="2077156" cy="13679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87C28E9-5C11-DE75-E9BF-EC4304EAD681}"/>
                </a:ext>
              </a:extLst>
            </p:cNvPr>
            <p:cNvSpPr/>
            <p:nvPr/>
          </p:nvSpPr>
          <p:spPr>
            <a:xfrm rot="19520540">
              <a:off x="3422560" y="3738399"/>
              <a:ext cx="1971262" cy="1290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4925F72-5D1D-0A56-F26C-88D5B9BD6CE0}"/>
                </a:ext>
              </a:extLst>
            </p:cNvPr>
            <p:cNvSpPr/>
            <p:nvPr/>
          </p:nvSpPr>
          <p:spPr>
            <a:xfrm>
              <a:off x="3451863" y="4893358"/>
              <a:ext cx="306630" cy="30663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9E48885-2FF5-E362-98C8-52F92702CCE5}"/>
                </a:ext>
              </a:extLst>
            </p:cNvPr>
            <p:cNvSpPr/>
            <p:nvPr/>
          </p:nvSpPr>
          <p:spPr>
            <a:xfrm>
              <a:off x="3317178" y="4393659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FB4CBB5-C691-2467-C2A0-288B16FF8B6E}"/>
                </a:ext>
              </a:extLst>
            </p:cNvPr>
            <p:cNvSpPr/>
            <p:nvPr/>
          </p:nvSpPr>
          <p:spPr>
            <a:xfrm>
              <a:off x="4041352" y="5046673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6CB448C-30DE-2526-80EB-56AF64FF6DA6}"/>
                </a:ext>
              </a:extLst>
            </p:cNvPr>
            <p:cNvSpPr/>
            <p:nvPr/>
          </p:nvSpPr>
          <p:spPr>
            <a:xfrm>
              <a:off x="3642310" y="3939813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3A5A97E-377B-552E-E3C2-CBBAFC1F9F26}"/>
                </a:ext>
              </a:extLst>
            </p:cNvPr>
            <p:cNvSpPr/>
            <p:nvPr/>
          </p:nvSpPr>
          <p:spPr>
            <a:xfrm>
              <a:off x="4556944" y="4872754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2BDADBE-0A76-3986-7B60-AFA92E088AB2}"/>
                </a:ext>
              </a:extLst>
            </p:cNvPr>
            <p:cNvSpPr/>
            <p:nvPr/>
          </p:nvSpPr>
          <p:spPr>
            <a:xfrm>
              <a:off x="4053912" y="3620055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B0E3571-504D-28D7-9542-706C74E77663}"/>
                </a:ext>
              </a:extLst>
            </p:cNvPr>
            <p:cNvSpPr/>
            <p:nvPr/>
          </p:nvSpPr>
          <p:spPr>
            <a:xfrm>
              <a:off x="4954916" y="4508421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62927A5-719B-84BD-96BE-1ED2F0E7783F}"/>
                </a:ext>
              </a:extLst>
            </p:cNvPr>
            <p:cNvSpPr/>
            <p:nvPr/>
          </p:nvSpPr>
          <p:spPr>
            <a:xfrm>
              <a:off x="4541091" y="3521478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A2BC78-B801-322E-746B-684F605B645C}"/>
                </a:ext>
              </a:extLst>
            </p:cNvPr>
            <p:cNvSpPr/>
            <p:nvPr/>
          </p:nvSpPr>
          <p:spPr>
            <a:xfrm>
              <a:off x="5188916" y="4045961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8FAAA5-4882-EECA-24C6-3ECD8C2B1E43}"/>
                </a:ext>
              </a:extLst>
            </p:cNvPr>
            <p:cNvSpPr/>
            <p:nvPr/>
          </p:nvSpPr>
          <p:spPr>
            <a:xfrm>
              <a:off x="5026916" y="3620055"/>
              <a:ext cx="162000" cy="1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088441-4361-572F-80DE-1B874E0DED04}"/>
              </a:ext>
            </a:extLst>
          </p:cNvPr>
          <p:cNvGrpSpPr/>
          <p:nvPr/>
        </p:nvGrpSpPr>
        <p:grpSpPr>
          <a:xfrm>
            <a:off x="647954" y="3429000"/>
            <a:ext cx="2611537" cy="1929999"/>
            <a:chOff x="3276854" y="3341753"/>
            <a:chExt cx="2611537" cy="1929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9B7C81-77BC-074A-2451-FEC53091BC28}"/>
                </a:ext>
              </a:extLst>
            </p:cNvPr>
            <p:cNvSpPr txBox="1"/>
            <p:nvPr/>
          </p:nvSpPr>
          <p:spPr>
            <a:xfrm>
              <a:off x="3276854" y="3341753"/>
              <a:ext cx="7038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3600" b="1"/>
                <a:t>EU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50B674-F17F-45A0-902C-2A74E98FDC96}"/>
                </a:ext>
              </a:extLst>
            </p:cNvPr>
            <p:cNvSpPr txBox="1"/>
            <p:nvPr/>
          </p:nvSpPr>
          <p:spPr>
            <a:xfrm>
              <a:off x="4941948" y="4625421"/>
              <a:ext cx="946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3600" b="1"/>
                <a:t>VET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5FACA2-61A9-BFC1-2B9A-61594487655D}"/>
                </a:ext>
              </a:extLst>
            </p:cNvPr>
            <p:cNvSpPr txBox="1"/>
            <p:nvPr/>
          </p:nvSpPr>
          <p:spPr>
            <a:xfrm>
              <a:off x="4016969" y="4023293"/>
              <a:ext cx="946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3600" b="1"/>
                <a:t>pro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951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119CF5-37C1-CA41-41D5-35AD7ED3763D}"/>
              </a:ext>
            </a:extLst>
          </p:cNvPr>
          <p:cNvSpPr txBox="1"/>
          <p:nvPr/>
        </p:nvSpPr>
        <p:spPr>
          <a:xfrm>
            <a:off x="5870222" y="4435576"/>
            <a:ext cx="63217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i="1" err="1"/>
              <a:t>EUproVET</a:t>
            </a:r>
            <a:r>
              <a:rPr lang="en-GB" sz="3200" i="1"/>
              <a:t> is the bridge between the European Commission and VET providers – between </a:t>
            </a:r>
            <a:r>
              <a:rPr lang="en-GB" sz="3200" i="1">
                <a:solidFill>
                  <a:srgbClr val="0070C0"/>
                </a:solidFill>
              </a:rPr>
              <a:t>policy</a:t>
            </a:r>
            <a:r>
              <a:rPr lang="en-GB" sz="3200" i="1"/>
              <a:t> </a:t>
            </a:r>
            <a:r>
              <a:rPr lang="en-GB" sz="3200" i="1">
                <a:solidFill>
                  <a:srgbClr val="0070C0"/>
                </a:solidFill>
              </a:rPr>
              <a:t>and practice</a:t>
            </a:r>
            <a:r>
              <a:rPr lang="en-GB" sz="3200" i="1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829DC-FD06-362C-F289-6AF8130CF3DD}"/>
              </a:ext>
            </a:extLst>
          </p:cNvPr>
          <p:cNvSpPr txBox="1"/>
          <p:nvPr/>
        </p:nvSpPr>
        <p:spPr>
          <a:xfrm>
            <a:off x="394348" y="4189356"/>
            <a:ext cx="53855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800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Members </a:t>
            </a:r>
          </a:p>
          <a:p>
            <a:r>
              <a:rPr lang="en-IE" sz="800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Benefits</a:t>
            </a:r>
          </a:p>
        </p:txBody>
      </p:sp>
      <p:pic>
        <p:nvPicPr>
          <p:cNvPr id="6" name="Picture 5" descr="Illuminated suspension bridge at night">
            <a:extLst>
              <a:ext uri="{FF2B5EF4-FFF2-40B4-BE49-F238E27FC236}">
                <a16:creationId xmlns:a16="http://schemas.microsoft.com/office/drawing/2014/main" id="{6D9CD36C-EEF5-B351-6DA7-307F71E55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64" b="10188"/>
          <a:stretch/>
        </p:blipFill>
        <p:spPr>
          <a:xfrm>
            <a:off x="0" y="0"/>
            <a:ext cx="12192000" cy="38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06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2BC4CB-3F44-B720-0E2C-26FD84C315B9}"/>
              </a:ext>
            </a:extLst>
          </p:cNvPr>
          <p:cNvSpPr/>
          <p:nvPr/>
        </p:nvSpPr>
        <p:spPr>
          <a:xfrm>
            <a:off x="4422098" y="1630"/>
            <a:ext cx="7769902" cy="68713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113C27-EBB5-CD8B-8172-2DC6033E45FD}"/>
              </a:ext>
            </a:extLst>
          </p:cNvPr>
          <p:cNvSpPr txBox="1"/>
          <p:nvPr/>
        </p:nvSpPr>
        <p:spPr>
          <a:xfrm>
            <a:off x="5260523" y="1595242"/>
            <a:ext cx="6287923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solidFill>
                  <a:srgbClr val="0070C0"/>
                </a:solidFill>
                <a:latin typeface="Aharoni"/>
                <a:cs typeface="Aharoni"/>
              </a:rPr>
              <a:t>Advocacy and policy development at EU Commission and EU Parliament level</a:t>
            </a:r>
            <a:endParaRPr lang="en-GB" sz="3600">
              <a:solidFill>
                <a:srgbClr val="0070C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>
              <a:solidFill>
                <a:srgbClr val="0070C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Sharing of national-level policies to leverage EU policy</a:t>
            </a:r>
          </a:p>
          <a:p>
            <a:endParaRPr lang="en-GB" sz="3600">
              <a:solidFill>
                <a:srgbClr val="0070C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</p:txBody>
      </p:sp>
      <p:pic>
        <p:nvPicPr>
          <p:cNvPr id="4" name="Picture 3" descr="Business handshake">
            <a:extLst>
              <a:ext uri="{FF2B5EF4-FFF2-40B4-BE49-F238E27FC236}">
                <a16:creationId xmlns:a16="http://schemas.microsoft.com/office/drawing/2014/main" id="{A65A631D-EF24-3A7E-A202-A1E869DC1E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1" r="32614"/>
          <a:stretch/>
        </p:blipFill>
        <p:spPr>
          <a:xfrm>
            <a:off x="0" y="-1"/>
            <a:ext cx="4616970" cy="6880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A3B6E9-71FB-7455-BF30-B68D5880382E}"/>
              </a:ext>
            </a:extLst>
          </p:cNvPr>
          <p:cNvSpPr txBox="1"/>
          <p:nvPr/>
        </p:nvSpPr>
        <p:spPr>
          <a:xfrm>
            <a:off x="4914040" y="382938"/>
            <a:ext cx="6980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err="1">
                <a:solidFill>
                  <a:schemeClr val="bg1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EUproVET</a:t>
            </a:r>
            <a:r>
              <a:rPr lang="en-IE" sz="4800">
                <a:solidFill>
                  <a:schemeClr val="bg1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 Objectives</a:t>
            </a:r>
          </a:p>
        </p:txBody>
      </p:sp>
    </p:spTree>
    <p:extLst>
      <p:ext uri="{BB962C8B-B14F-4D97-AF65-F5344CB8AC3E}">
        <p14:creationId xmlns:p14="http://schemas.microsoft.com/office/powerpoint/2010/main" val="3025688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leagues huddle">
            <a:extLst>
              <a:ext uri="{FF2B5EF4-FFF2-40B4-BE49-F238E27FC236}">
                <a16:creationId xmlns:a16="http://schemas.microsoft.com/office/drawing/2014/main" id="{6E357B67-4419-D121-A0A8-2E28579635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6" t="17033" r="24951" b="18820"/>
          <a:stretch/>
        </p:blipFill>
        <p:spPr>
          <a:xfrm>
            <a:off x="0" y="0"/>
            <a:ext cx="5671595" cy="4399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762B84-7EC5-80EC-7D59-7DF5DAE84CF4}"/>
              </a:ext>
            </a:extLst>
          </p:cNvPr>
          <p:cNvSpPr txBox="1"/>
          <p:nvPr/>
        </p:nvSpPr>
        <p:spPr>
          <a:xfrm>
            <a:off x="5963447" y="288765"/>
            <a:ext cx="6321778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800" err="1">
                <a:effectLst/>
                <a:latin typeface="Calibri Light"/>
                <a:ea typeface="Calibri" panose="020F0502020204030204" pitchFamily="34" charset="0"/>
                <a:cs typeface="Calibri Light"/>
              </a:rPr>
              <a:t>EUproVET</a:t>
            </a:r>
            <a:r>
              <a:rPr lang="en-GB" sz="1800">
                <a:effectLst/>
                <a:latin typeface="Calibri Light"/>
                <a:ea typeface="Calibri" panose="020F0502020204030204" pitchFamily="34" charset="0"/>
                <a:cs typeface="Calibri Light"/>
              </a:rPr>
              <a:t> is also one of the six key networks that make up </a:t>
            </a:r>
            <a:r>
              <a:rPr lang="en-GB" sz="1800" u="sng">
                <a:solidFill>
                  <a:srgbClr val="0563C1"/>
                </a:solidFill>
                <a:effectLst/>
                <a:latin typeface="Calibri Light"/>
                <a:ea typeface="Calibri" panose="020F0502020204030204" pitchFamily="34" charset="0"/>
                <a:cs typeface="Times New Roman"/>
                <a:hlinkClick r:id="rId4"/>
              </a:rPr>
              <a:t>VET4EU2</a:t>
            </a:r>
            <a:r>
              <a:rPr lang="en-GB" sz="1800">
                <a:effectLst/>
                <a:latin typeface="Calibri Light"/>
                <a:ea typeface="Calibri" panose="020F0502020204030204" pitchFamily="34" charset="0"/>
                <a:cs typeface="Calibri Light"/>
              </a:rPr>
              <a:t>, the umbrella forum working in partnership with the European Commission to develop VET and HE policy across the European Union</a:t>
            </a:r>
            <a:r>
              <a:rPr lang="en-GB">
                <a:latin typeface="Calibri Light"/>
                <a:ea typeface="Calibri" panose="020F0502020204030204" pitchFamily="34" charset="0"/>
                <a:cs typeface="Calibri Light"/>
              </a:rPr>
              <a:t>. And also cooperates with EFEE (</a:t>
            </a:r>
            <a:r>
              <a:rPr lang="en-GB">
                <a:latin typeface="Calibri Light"/>
                <a:ea typeface="+mn-lt"/>
                <a:cs typeface="Calibri Light"/>
              </a:rPr>
              <a:t>European Federation of Education Employers)</a:t>
            </a:r>
            <a:r>
              <a:rPr lang="en-GB" b="1">
                <a:latin typeface="Calibri"/>
                <a:ea typeface="+mn-lt"/>
                <a:cs typeface="Calibri"/>
              </a:rPr>
              <a:t> </a:t>
            </a:r>
            <a:endParaRPr lang="en-GB" b="1">
              <a:latin typeface="Calibri"/>
              <a:cs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3BF9ED-CFB3-49C4-D8EA-562FD8EB33FA}"/>
              </a:ext>
            </a:extLst>
          </p:cNvPr>
          <p:cNvGrpSpPr/>
          <p:nvPr/>
        </p:nvGrpSpPr>
        <p:grpSpPr>
          <a:xfrm>
            <a:off x="7633419" y="2019700"/>
            <a:ext cx="2555542" cy="2208754"/>
            <a:chOff x="3317178" y="3521478"/>
            <a:chExt cx="2097878" cy="181319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EA9DC43-014A-D311-8D34-B245760246CE}"/>
                </a:ext>
              </a:extLst>
            </p:cNvPr>
            <p:cNvSpPr/>
            <p:nvPr/>
          </p:nvSpPr>
          <p:spPr>
            <a:xfrm rot="19520540">
              <a:off x="3337900" y="3727769"/>
              <a:ext cx="2077156" cy="13679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0288571-685B-3D51-5D06-22C5997C82BF}"/>
                </a:ext>
              </a:extLst>
            </p:cNvPr>
            <p:cNvSpPr/>
            <p:nvPr/>
          </p:nvSpPr>
          <p:spPr>
            <a:xfrm rot="19520540">
              <a:off x="3422560" y="3738399"/>
              <a:ext cx="1971262" cy="1290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7DAC945-6619-8893-5101-68C49F5CB3E8}"/>
                </a:ext>
              </a:extLst>
            </p:cNvPr>
            <p:cNvSpPr/>
            <p:nvPr/>
          </p:nvSpPr>
          <p:spPr>
            <a:xfrm>
              <a:off x="3451863" y="4893358"/>
              <a:ext cx="306630" cy="30663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99BB2CB-DCB2-C099-A580-7071740FF114}"/>
                </a:ext>
              </a:extLst>
            </p:cNvPr>
            <p:cNvSpPr/>
            <p:nvPr/>
          </p:nvSpPr>
          <p:spPr>
            <a:xfrm>
              <a:off x="3317178" y="4393659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6A7D35-8AB2-FE2B-FB48-B4E416492D53}"/>
                </a:ext>
              </a:extLst>
            </p:cNvPr>
            <p:cNvSpPr/>
            <p:nvPr/>
          </p:nvSpPr>
          <p:spPr>
            <a:xfrm>
              <a:off x="4041352" y="5046673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F8F960D-5075-9D78-43A2-7ED886F471A8}"/>
                </a:ext>
              </a:extLst>
            </p:cNvPr>
            <p:cNvSpPr/>
            <p:nvPr/>
          </p:nvSpPr>
          <p:spPr>
            <a:xfrm>
              <a:off x="3642310" y="3939813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43FF5A0-FD33-6E93-89A4-2AECEDEB4839}"/>
                </a:ext>
              </a:extLst>
            </p:cNvPr>
            <p:cNvSpPr/>
            <p:nvPr/>
          </p:nvSpPr>
          <p:spPr>
            <a:xfrm>
              <a:off x="4556944" y="4872754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CEB5C1B-EE99-D121-A26B-99A8DB5C2C87}"/>
                </a:ext>
              </a:extLst>
            </p:cNvPr>
            <p:cNvSpPr/>
            <p:nvPr/>
          </p:nvSpPr>
          <p:spPr>
            <a:xfrm>
              <a:off x="4053912" y="3620055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DCE76FB-804D-055F-3778-C495F501156F}"/>
                </a:ext>
              </a:extLst>
            </p:cNvPr>
            <p:cNvSpPr/>
            <p:nvPr/>
          </p:nvSpPr>
          <p:spPr>
            <a:xfrm>
              <a:off x="4954916" y="4508421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73DEA6-0E7C-2F62-261D-E512A2979ADF}"/>
                </a:ext>
              </a:extLst>
            </p:cNvPr>
            <p:cNvSpPr/>
            <p:nvPr/>
          </p:nvSpPr>
          <p:spPr>
            <a:xfrm>
              <a:off x="4541091" y="3521478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0E6E0A7-251E-F898-BDF0-CA0B7337E42A}"/>
                </a:ext>
              </a:extLst>
            </p:cNvPr>
            <p:cNvSpPr/>
            <p:nvPr/>
          </p:nvSpPr>
          <p:spPr>
            <a:xfrm>
              <a:off x="5188916" y="4045961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B26E7DE-E2E4-F772-D1FA-99D734ADB16B}"/>
                </a:ext>
              </a:extLst>
            </p:cNvPr>
            <p:cNvSpPr/>
            <p:nvPr/>
          </p:nvSpPr>
          <p:spPr>
            <a:xfrm>
              <a:off x="5026916" y="3620055"/>
              <a:ext cx="162000" cy="1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pic>
        <p:nvPicPr>
          <p:cNvPr id="23" name="Graphic 22" descr="Arrow: Rotate right with solid fill">
            <a:extLst>
              <a:ext uri="{FF2B5EF4-FFF2-40B4-BE49-F238E27FC236}">
                <a16:creationId xmlns:a16="http://schemas.microsoft.com/office/drawing/2014/main" id="{610B85B3-12B5-F288-D3DD-9CF8DD2DC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26352" y="1977494"/>
            <a:ext cx="3049577" cy="304957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4765177-88C8-99C6-3B84-6A6F9386B610}"/>
              </a:ext>
            </a:extLst>
          </p:cNvPr>
          <p:cNvSpPr/>
          <p:nvPr/>
        </p:nvSpPr>
        <p:spPr>
          <a:xfrm>
            <a:off x="5207332" y="4797014"/>
            <a:ext cx="1673764" cy="1673764"/>
          </a:xfrm>
          <a:prstGeom prst="ellipse">
            <a:avLst/>
          </a:prstGeom>
          <a:ln w="88900" cmpd="dbl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/>
              <a:t>VET4EU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9E4131D-076D-8D69-BE4A-59DFED01CC24}"/>
              </a:ext>
            </a:extLst>
          </p:cNvPr>
          <p:cNvSpPr/>
          <p:nvPr/>
        </p:nvSpPr>
        <p:spPr>
          <a:xfrm>
            <a:off x="7604022" y="4797014"/>
            <a:ext cx="1673764" cy="1673764"/>
          </a:xfrm>
          <a:prstGeom prst="ellipse">
            <a:avLst/>
          </a:prstGeom>
          <a:ln w="88900" cmpd="dbl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E" sz="2400"/>
              <a:t>EFEE</a:t>
            </a:r>
            <a:endParaRPr lang="en-IE" sz="2400">
              <a:cs typeface="Calibri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C59B05D-95FD-8719-8BBD-42F1089C5F01}"/>
              </a:ext>
            </a:extLst>
          </p:cNvPr>
          <p:cNvSpPr/>
          <p:nvPr/>
        </p:nvSpPr>
        <p:spPr>
          <a:xfrm>
            <a:off x="10000711" y="4797014"/>
            <a:ext cx="1673764" cy="1673764"/>
          </a:xfrm>
          <a:prstGeom prst="ellipse">
            <a:avLst/>
          </a:prstGeom>
          <a:ln w="88900" cmpd="dbl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/>
              <a:t>EQAVET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9594AB2-BA7F-0053-DE90-7FC500A3026B}"/>
              </a:ext>
            </a:extLst>
          </p:cNvPr>
          <p:cNvSpPr/>
          <p:nvPr/>
        </p:nvSpPr>
        <p:spPr>
          <a:xfrm>
            <a:off x="2810642" y="4797014"/>
            <a:ext cx="1673764" cy="1673764"/>
          </a:xfrm>
          <a:prstGeom prst="ellipse">
            <a:avLst/>
          </a:prstGeom>
          <a:ln w="88900" cmpd="dbl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/>
              <a:t>ETF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B10F1B3-8CD8-7BEA-3D62-131276E360C8}"/>
              </a:ext>
            </a:extLst>
          </p:cNvPr>
          <p:cNvSpPr/>
          <p:nvPr/>
        </p:nvSpPr>
        <p:spPr>
          <a:xfrm>
            <a:off x="413952" y="4797014"/>
            <a:ext cx="1673764" cy="1673764"/>
          </a:xfrm>
          <a:prstGeom prst="ellipse">
            <a:avLst/>
          </a:prstGeom>
          <a:ln w="88900" cmpd="dbl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/>
              <a:t>CEDEFOP</a:t>
            </a:r>
          </a:p>
        </p:txBody>
      </p:sp>
    </p:spTree>
    <p:extLst>
      <p:ext uri="{BB962C8B-B14F-4D97-AF65-F5344CB8AC3E}">
        <p14:creationId xmlns:p14="http://schemas.microsoft.com/office/powerpoint/2010/main" val="35362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2BC4CB-3F44-B720-0E2C-26FD84C315B9}"/>
              </a:ext>
            </a:extLst>
          </p:cNvPr>
          <p:cNvSpPr/>
          <p:nvPr/>
        </p:nvSpPr>
        <p:spPr>
          <a:xfrm>
            <a:off x="4422098" y="1630"/>
            <a:ext cx="7769902" cy="68713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113C27-EBB5-CD8B-8172-2DC6033E45FD}"/>
              </a:ext>
            </a:extLst>
          </p:cNvPr>
          <p:cNvSpPr txBox="1"/>
          <p:nvPr/>
        </p:nvSpPr>
        <p:spPr>
          <a:xfrm>
            <a:off x="5202603" y="896838"/>
            <a:ext cx="6614494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err="1">
                <a:solidFill>
                  <a:srgbClr val="0070C0"/>
                </a:solidFill>
                <a:latin typeface="Aharoni"/>
                <a:cs typeface="Aharoni"/>
              </a:rPr>
              <a:t>EUproVET</a:t>
            </a:r>
            <a:r>
              <a:rPr lang="en-GB" sz="2800">
                <a:solidFill>
                  <a:srgbClr val="0070C0"/>
                </a:solidFill>
                <a:latin typeface="Aharoni"/>
                <a:cs typeface="Aharoni"/>
              </a:rPr>
              <a:t> representation:</a:t>
            </a:r>
            <a:br>
              <a:rPr lang="en-GB" sz="2800">
                <a:solidFill>
                  <a:srgbClr val="0070C0"/>
                </a:solidFill>
                <a:latin typeface="Aharoni"/>
                <a:cs typeface="Aharoni"/>
              </a:rPr>
            </a:br>
            <a:endParaRPr lang="fi-FI" sz="280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571500" indent="-571500">
              <a:lnSpc>
                <a:spcPct val="150000"/>
              </a:lnSpc>
              <a:buFont typeface="Arial"/>
              <a:buChar char="•"/>
            </a:pPr>
            <a:r>
              <a:rPr lang="en-GB" sz="2800">
                <a:solidFill>
                  <a:srgbClr val="0070C0"/>
                </a:solidFill>
                <a:latin typeface="Aharoni"/>
                <a:cs typeface="Aharoni"/>
              </a:rPr>
              <a:t>EQAVET Steering Committee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0070C0"/>
                </a:solidFill>
                <a:latin typeface="Aharoni"/>
                <a:cs typeface="Aharoni"/>
              </a:rPr>
              <a:t>represents VET4EU2 in ACVT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0070C0"/>
                </a:solidFill>
                <a:latin typeface="Aharoni"/>
                <a:cs typeface="Aharoni"/>
              </a:rPr>
              <a:t>DG Employment WG 'Platform of European Associations of VET providers’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0070C0"/>
                </a:solidFill>
                <a:latin typeface="Aharoni"/>
                <a:cs typeface="Aharoni"/>
              </a:rPr>
              <a:t>Associated member of EFEE</a:t>
            </a:r>
          </a:p>
          <a:p>
            <a:endParaRPr lang="en-GB" sz="2800">
              <a:solidFill>
                <a:srgbClr val="0070C0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</p:txBody>
      </p:sp>
      <p:pic>
        <p:nvPicPr>
          <p:cNvPr id="4" name="Picture 3" descr="Business handshake">
            <a:extLst>
              <a:ext uri="{FF2B5EF4-FFF2-40B4-BE49-F238E27FC236}">
                <a16:creationId xmlns:a16="http://schemas.microsoft.com/office/drawing/2014/main" id="{A65A631D-EF24-3A7E-A202-A1E869DC1E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1" r="32614"/>
          <a:stretch/>
        </p:blipFill>
        <p:spPr>
          <a:xfrm>
            <a:off x="0" y="-1"/>
            <a:ext cx="4616970" cy="688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69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3EACC0-4050-747D-94D7-EA118001C8EB}"/>
              </a:ext>
            </a:extLst>
          </p:cNvPr>
          <p:cNvSpPr/>
          <p:nvPr/>
        </p:nvSpPr>
        <p:spPr>
          <a:xfrm>
            <a:off x="0" y="0"/>
            <a:ext cx="4601980" cy="6871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Short-haired woman in glasses and suit looking at camera and standing in front of seated colleagues in conference hall">
            <a:extLst>
              <a:ext uri="{FF2B5EF4-FFF2-40B4-BE49-F238E27FC236}">
                <a16:creationId xmlns:a16="http://schemas.microsoft.com/office/drawing/2014/main" id="{F4A21F2C-ED68-08DD-0234-336CF0E40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9" r="15801"/>
          <a:stretch/>
        </p:blipFill>
        <p:spPr>
          <a:xfrm>
            <a:off x="4482059" y="0"/>
            <a:ext cx="7709941" cy="68713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D83E04-C790-7BD8-127A-FE365B43B63B}"/>
              </a:ext>
            </a:extLst>
          </p:cNvPr>
          <p:cNvSpPr txBox="1"/>
          <p:nvPr/>
        </p:nvSpPr>
        <p:spPr>
          <a:xfrm>
            <a:off x="446743" y="750736"/>
            <a:ext cx="370849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solidFill>
                  <a:schemeClr val="bg1"/>
                </a:solidFill>
              </a:rPr>
              <a:t>Attendance at EU Seminars, Conferences and Events</a:t>
            </a:r>
          </a:p>
          <a:p>
            <a:endParaRPr lang="en-GB" sz="3200">
              <a:solidFill>
                <a:schemeClr val="bg1"/>
              </a:solidFill>
            </a:endParaRPr>
          </a:p>
          <a:p>
            <a:r>
              <a:rPr lang="en-GB" sz="2000">
                <a:solidFill>
                  <a:schemeClr val="bg1"/>
                </a:solidFill>
              </a:rPr>
              <a:t>Such as: European Employment &amp; Social Rights Forum </a:t>
            </a:r>
          </a:p>
          <a:p>
            <a:r>
              <a:rPr lang="en-GB" sz="2000">
                <a:solidFill>
                  <a:schemeClr val="bg1"/>
                </a:solidFill>
              </a:rPr>
              <a:t>Forum on Vocational Excellence</a:t>
            </a:r>
          </a:p>
          <a:p>
            <a:endParaRPr lang="en-GB" sz="320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BE9ED0-48E1-7749-7043-F477689A77E5}"/>
              </a:ext>
            </a:extLst>
          </p:cNvPr>
          <p:cNvGrpSpPr/>
          <p:nvPr/>
        </p:nvGrpSpPr>
        <p:grpSpPr>
          <a:xfrm>
            <a:off x="1613822" y="5187186"/>
            <a:ext cx="1391843" cy="1184760"/>
            <a:chOff x="3317178" y="3521478"/>
            <a:chExt cx="2097878" cy="181319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CAFC64D-A900-F0FC-DDA3-798274156E45}"/>
                </a:ext>
              </a:extLst>
            </p:cNvPr>
            <p:cNvSpPr/>
            <p:nvPr/>
          </p:nvSpPr>
          <p:spPr>
            <a:xfrm rot="19520540">
              <a:off x="3337900" y="3727769"/>
              <a:ext cx="2077156" cy="1367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431AAD-E85A-6C34-91A3-525EED6B87A4}"/>
                </a:ext>
              </a:extLst>
            </p:cNvPr>
            <p:cNvSpPr/>
            <p:nvPr/>
          </p:nvSpPr>
          <p:spPr>
            <a:xfrm rot="19520540">
              <a:off x="3422560" y="3738399"/>
              <a:ext cx="1971262" cy="12904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E4F7CD1-C367-26D4-55AA-F65B808D2C15}"/>
                </a:ext>
              </a:extLst>
            </p:cNvPr>
            <p:cNvSpPr/>
            <p:nvPr/>
          </p:nvSpPr>
          <p:spPr>
            <a:xfrm>
              <a:off x="3451863" y="4893358"/>
              <a:ext cx="306630" cy="30663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80D540D-9FED-EA05-BF74-0A69092D8F21}"/>
                </a:ext>
              </a:extLst>
            </p:cNvPr>
            <p:cNvSpPr/>
            <p:nvPr/>
          </p:nvSpPr>
          <p:spPr>
            <a:xfrm>
              <a:off x="3317178" y="4393659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5F76599-223A-10C0-3A2E-78626B83CB1E}"/>
                </a:ext>
              </a:extLst>
            </p:cNvPr>
            <p:cNvSpPr/>
            <p:nvPr/>
          </p:nvSpPr>
          <p:spPr>
            <a:xfrm>
              <a:off x="4041352" y="5046673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22261CA-6A75-B8F7-F844-CE08E6E70913}"/>
                </a:ext>
              </a:extLst>
            </p:cNvPr>
            <p:cNvSpPr/>
            <p:nvPr/>
          </p:nvSpPr>
          <p:spPr>
            <a:xfrm>
              <a:off x="3642310" y="3939813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7CE640-A5A3-B33A-6C4C-19BD28E72836}"/>
                </a:ext>
              </a:extLst>
            </p:cNvPr>
            <p:cNvSpPr/>
            <p:nvPr/>
          </p:nvSpPr>
          <p:spPr>
            <a:xfrm>
              <a:off x="4556944" y="4872754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4B3462B-B77B-E96E-BFEA-07DC67D3A6EF}"/>
                </a:ext>
              </a:extLst>
            </p:cNvPr>
            <p:cNvSpPr/>
            <p:nvPr/>
          </p:nvSpPr>
          <p:spPr>
            <a:xfrm>
              <a:off x="4053912" y="3620055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C2C8F38-FD98-9245-87C5-11AF1BD1B3D4}"/>
                </a:ext>
              </a:extLst>
            </p:cNvPr>
            <p:cNvSpPr/>
            <p:nvPr/>
          </p:nvSpPr>
          <p:spPr>
            <a:xfrm>
              <a:off x="4954916" y="4508421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E290A54-F175-43C3-179A-2E757B37DFC0}"/>
                </a:ext>
              </a:extLst>
            </p:cNvPr>
            <p:cNvSpPr/>
            <p:nvPr/>
          </p:nvSpPr>
          <p:spPr>
            <a:xfrm>
              <a:off x="4541091" y="3521478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B55621-B700-B7D5-7614-F82150A8831C}"/>
                </a:ext>
              </a:extLst>
            </p:cNvPr>
            <p:cNvSpPr/>
            <p:nvPr/>
          </p:nvSpPr>
          <p:spPr>
            <a:xfrm>
              <a:off x="5188916" y="4045961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2C04990-F837-7C38-C0CF-1B2E45D0D4C4}"/>
                </a:ext>
              </a:extLst>
            </p:cNvPr>
            <p:cNvSpPr/>
            <p:nvPr/>
          </p:nvSpPr>
          <p:spPr>
            <a:xfrm>
              <a:off x="5026916" y="3620055"/>
              <a:ext cx="162000" cy="1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3380215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8474EB-5D18-F085-E7C4-742906AE0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341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725453-AD22-31B4-F171-6F917E26B8BD}"/>
              </a:ext>
            </a:extLst>
          </p:cNvPr>
          <p:cNvSpPr txBox="1"/>
          <p:nvPr/>
        </p:nvSpPr>
        <p:spPr>
          <a:xfrm>
            <a:off x="6420395" y="2916224"/>
            <a:ext cx="53855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Reliable Partners for Exchange programmes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352C7E-B76D-C02A-8484-92672C1F5468}"/>
              </a:ext>
            </a:extLst>
          </p:cNvPr>
          <p:cNvGrpSpPr/>
          <p:nvPr/>
        </p:nvGrpSpPr>
        <p:grpSpPr>
          <a:xfrm>
            <a:off x="9113176" y="250860"/>
            <a:ext cx="2555542" cy="2208754"/>
            <a:chOff x="3317178" y="3521478"/>
            <a:chExt cx="2097878" cy="181319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49A3422-5507-E162-27FA-4CB47B8730B9}"/>
                </a:ext>
              </a:extLst>
            </p:cNvPr>
            <p:cNvSpPr/>
            <p:nvPr/>
          </p:nvSpPr>
          <p:spPr>
            <a:xfrm rot="19520540">
              <a:off x="3337900" y="3727769"/>
              <a:ext cx="2077156" cy="13679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965D6B7-FAF1-EF4B-DF5A-5B8237FB3D28}"/>
                </a:ext>
              </a:extLst>
            </p:cNvPr>
            <p:cNvSpPr/>
            <p:nvPr/>
          </p:nvSpPr>
          <p:spPr>
            <a:xfrm rot="19520540">
              <a:off x="3422560" y="3738399"/>
              <a:ext cx="1971262" cy="1290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7759B7D-C473-4D8F-66A3-CC34BDC37E09}"/>
                </a:ext>
              </a:extLst>
            </p:cNvPr>
            <p:cNvSpPr/>
            <p:nvPr/>
          </p:nvSpPr>
          <p:spPr>
            <a:xfrm>
              <a:off x="3451863" y="4893358"/>
              <a:ext cx="306630" cy="30663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90E0CF9-5497-97FA-BCD1-ECED00321985}"/>
                </a:ext>
              </a:extLst>
            </p:cNvPr>
            <p:cNvSpPr/>
            <p:nvPr/>
          </p:nvSpPr>
          <p:spPr>
            <a:xfrm>
              <a:off x="3317178" y="4393659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7D8710A-CE92-14A2-14FE-7CC02DE4E7ED}"/>
                </a:ext>
              </a:extLst>
            </p:cNvPr>
            <p:cNvSpPr/>
            <p:nvPr/>
          </p:nvSpPr>
          <p:spPr>
            <a:xfrm>
              <a:off x="4041352" y="5046673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33F0C53-CB39-FAE0-94A5-542A043B43EC}"/>
                </a:ext>
              </a:extLst>
            </p:cNvPr>
            <p:cNvSpPr/>
            <p:nvPr/>
          </p:nvSpPr>
          <p:spPr>
            <a:xfrm>
              <a:off x="3642310" y="3939813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EBFAF37-AA9F-7AAA-F52F-DF5123A9114A}"/>
                </a:ext>
              </a:extLst>
            </p:cNvPr>
            <p:cNvSpPr/>
            <p:nvPr/>
          </p:nvSpPr>
          <p:spPr>
            <a:xfrm>
              <a:off x="4556944" y="4872754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F54A532-A171-FB8B-A566-42E58515F654}"/>
                </a:ext>
              </a:extLst>
            </p:cNvPr>
            <p:cNvSpPr/>
            <p:nvPr/>
          </p:nvSpPr>
          <p:spPr>
            <a:xfrm>
              <a:off x="4053912" y="3620055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ACE3B1-4383-4E51-757E-A0565A40D104}"/>
                </a:ext>
              </a:extLst>
            </p:cNvPr>
            <p:cNvSpPr/>
            <p:nvPr/>
          </p:nvSpPr>
          <p:spPr>
            <a:xfrm>
              <a:off x="4954916" y="4508421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7B2CAAE-3050-21A4-2717-A00503BDA1AB}"/>
                </a:ext>
              </a:extLst>
            </p:cNvPr>
            <p:cNvSpPr/>
            <p:nvPr/>
          </p:nvSpPr>
          <p:spPr>
            <a:xfrm>
              <a:off x="4541091" y="3521478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EBDDC7F-F71A-CD83-AAA2-B42A41CDA4F5}"/>
                </a:ext>
              </a:extLst>
            </p:cNvPr>
            <p:cNvSpPr/>
            <p:nvPr/>
          </p:nvSpPr>
          <p:spPr>
            <a:xfrm>
              <a:off x="5188916" y="4045961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5822B5E-393A-E9E3-BE3D-EAED95F52BEC}"/>
                </a:ext>
              </a:extLst>
            </p:cNvPr>
            <p:cNvSpPr/>
            <p:nvPr/>
          </p:nvSpPr>
          <p:spPr>
            <a:xfrm>
              <a:off x="5026916" y="3620055"/>
              <a:ext cx="162000" cy="1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9987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4154A2-496B-A655-89AC-2BA7CC229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956" y="0"/>
            <a:ext cx="57050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7C67D-8995-6843-9C56-85EF27E70011}"/>
              </a:ext>
            </a:extLst>
          </p:cNvPr>
          <p:cNvSpPr txBox="1"/>
          <p:nvPr/>
        </p:nvSpPr>
        <p:spPr>
          <a:xfrm>
            <a:off x="544250" y="1720840"/>
            <a:ext cx="53855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>
                <a:solidFill>
                  <a:srgbClr val="FFC00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Participation in pan-European collaborative projects</a:t>
            </a:r>
          </a:p>
        </p:txBody>
      </p:sp>
    </p:spTree>
    <p:extLst>
      <p:ext uri="{BB962C8B-B14F-4D97-AF65-F5344CB8AC3E}">
        <p14:creationId xmlns:p14="http://schemas.microsoft.com/office/powerpoint/2010/main" val="922729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3EACC0-4050-747D-94D7-EA118001C8EB}"/>
              </a:ext>
            </a:extLst>
          </p:cNvPr>
          <p:cNvSpPr/>
          <p:nvPr/>
        </p:nvSpPr>
        <p:spPr>
          <a:xfrm>
            <a:off x="0" y="0"/>
            <a:ext cx="4601980" cy="6871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90A41-482F-32EB-2F3E-438A03446E9A}"/>
              </a:ext>
            </a:extLst>
          </p:cNvPr>
          <p:cNvSpPr txBox="1"/>
          <p:nvPr/>
        </p:nvSpPr>
        <p:spPr>
          <a:xfrm>
            <a:off x="5053084" y="1476996"/>
            <a:ext cx="6287923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 err="1">
                <a:solidFill>
                  <a:schemeClr val="accent4"/>
                </a:solidFill>
                <a:latin typeface="Aharoni"/>
                <a:cs typeface="Aharoni"/>
              </a:rPr>
              <a:t>EUproVET</a:t>
            </a:r>
            <a:r>
              <a:rPr lang="en-GB" sz="2000">
                <a:solidFill>
                  <a:schemeClr val="accent4"/>
                </a:solidFill>
                <a:latin typeface="Aharoni"/>
                <a:cs typeface="Aharoni"/>
              </a:rPr>
              <a:t> is established to represent national associations of VET on European level.</a:t>
            </a:r>
          </a:p>
          <a:p>
            <a:endParaRPr lang="en-GB" sz="2000">
              <a:solidFill>
                <a:schemeClr val="accent4"/>
              </a:solidFill>
              <a:latin typeface="Aharoni"/>
              <a:cs typeface="Ahar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accent4"/>
                </a:solidFill>
                <a:latin typeface="Aharoni"/>
                <a:cs typeface="Aharoni"/>
              </a:rPr>
              <a:t>MBO </a:t>
            </a:r>
            <a:r>
              <a:rPr lang="en-GB" sz="2000" err="1">
                <a:solidFill>
                  <a:schemeClr val="accent4"/>
                </a:solidFill>
                <a:latin typeface="Aharoni"/>
                <a:cs typeface="Aharoni"/>
              </a:rPr>
              <a:t>Raad</a:t>
            </a:r>
            <a:r>
              <a:rPr lang="en-GB" sz="2000">
                <a:solidFill>
                  <a:schemeClr val="accent4"/>
                </a:solidFill>
                <a:latin typeface="Aharoni"/>
                <a:cs typeface="Aharoni"/>
              </a:rPr>
              <a:t>, Association of Colleges, AMKE, ETBI, Consortium of Slovenian School Centres and Ikaslan Bizkaia are the current members.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>
              <a:solidFill>
                <a:schemeClr val="accent4"/>
              </a:solidFill>
              <a:latin typeface="Aharoni"/>
              <a:cs typeface="Ahar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accent4"/>
                </a:solidFill>
                <a:latin typeface="Aharoni"/>
                <a:cs typeface="Aharoni"/>
              </a:rPr>
              <a:t>Board meets typically monthly online. In person meeting annually in September.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>
              <a:solidFill>
                <a:schemeClr val="accent4"/>
              </a:solidFill>
              <a:latin typeface="Aharoni"/>
              <a:cs typeface="Ahar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000">
                <a:solidFill>
                  <a:schemeClr val="accent4"/>
                </a:solidFill>
                <a:latin typeface="Aharoni"/>
                <a:cs typeface="Aharoni"/>
              </a:rPr>
              <a:t>Annual fee round 2000 euro, not collected at the COVID years.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>
              <a:solidFill>
                <a:schemeClr val="accent4"/>
              </a:solidFill>
              <a:latin typeface="Aharoni"/>
              <a:cs typeface="Ahar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>
              <a:solidFill>
                <a:schemeClr val="accent4"/>
              </a:solidFill>
              <a:latin typeface="Aharoni"/>
              <a:cs typeface="Ahar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>
              <a:solidFill>
                <a:schemeClr val="accent4"/>
              </a:solidFill>
              <a:latin typeface="Aharoni"/>
              <a:cs typeface="Aharoni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98554DB-A81B-C396-7340-B3EE43DEE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6828" y="5936248"/>
            <a:ext cx="1663034" cy="4619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B52CDBA-8D33-1820-E125-71E28489E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175" y="5600488"/>
            <a:ext cx="1133475" cy="11334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425A8A3-5636-FA42-7931-701446A6BF1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7875" y="5932703"/>
            <a:ext cx="1472640" cy="469044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4C426696-887B-E91B-4B75-5566116C6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963" y="5771418"/>
            <a:ext cx="1455174" cy="79161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6436D08-9725-1BD2-1E62-574BED1EC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7450" y="5688441"/>
            <a:ext cx="1072687" cy="95756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A59E398-6D29-33F9-4482-7A77EA891589}"/>
              </a:ext>
            </a:extLst>
          </p:cNvPr>
          <p:cNvGrpSpPr/>
          <p:nvPr/>
        </p:nvGrpSpPr>
        <p:grpSpPr>
          <a:xfrm>
            <a:off x="546022" y="836802"/>
            <a:ext cx="3509935" cy="3292745"/>
            <a:chOff x="3317178" y="3521478"/>
            <a:chExt cx="2097878" cy="181319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96C67F-095D-026A-CEC0-FBED93A261A0}"/>
                </a:ext>
              </a:extLst>
            </p:cNvPr>
            <p:cNvSpPr/>
            <p:nvPr/>
          </p:nvSpPr>
          <p:spPr>
            <a:xfrm rot="19520540">
              <a:off x="3337900" y="3727769"/>
              <a:ext cx="2077156" cy="1367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6946116-4207-FFB6-3D6A-62C44A9312D7}"/>
                </a:ext>
              </a:extLst>
            </p:cNvPr>
            <p:cNvSpPr/>
            <p:nvPr/>
          </p:nvSpPr>
          <p:spPr>
            <a:xfrm rot="19520540">
              <a:off x="3422560" y="3738399"/>
              <a:ext cx="1971262" cy="12904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AA6CBC1-22ED-F977-38D5-EC6783DA6399}"/>
                </a:ext>
              </a:extLst>
            </p:cNvPr>
            <p:cNvSpPr/>
            <p:nvPr/>
          </p:nvSpPr>
          <p:spPr>
            <a:xfrm>
              <a:off x="3451863" y="4893358"/>
              <a:ext cx="306630" cy="30663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F725690-F017-1D98-557A-E23E04BE262C}"/>
                </a:ext>
              </a:extLst>
            </p:cNvPr>
            <p:cNvSpPr/>
            <p:nvPr/>
          </p:nvSpPr>
          <p:spPr>
            <a:xfrm>
              <a:off x="3317178" y="4393659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4B27622-7D96-A698-F290-AAD9989506A8}"/>
                </a:ext>
              </a:extLst>
            </p:cNvPr>
            <p:cNvSpPr/>
            <p:nvPr/>
          </p:nvSpPr>
          <p:spPr>
            <a:xfrm>
              <a:off x="4041352" y="5046673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E00426E-DB20-4FAB-6CA0-E52FECB566E3}"/>
                </a:ext>
              </a:extLst>
            </p:cNvPr>
            <p:cNvSpPr/>
            <p:nvPr/>
          </p:nvSpPr>
          <p:spPr>
            <a:xfrm>
              <a:off x="3642310" y="3939813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1A14D13-73F0-4ACA-E673-97E3D8C7DC4C}"/>
                </a:ext>
              </a:extLst>
            </p:cNvPr>
            <p:cNvSpPr/>
            <p:nvPr/>
          </p:nvSpPr>
          <p:spPr>
            <a:xfrm>
              <a:off x="4556944" y="4872754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8AB01CF-C7FA-5725-5507-51DAB10A8432}"/>
                </a:ext>
              </a:extLst>
            </p:cNvPr>
            <p:cNvSpPr/>
            <p:nvPr/>
          </p:nvSpPr>
          <p:spPr>
            <a:xfrm>
              <a:off x="4053912" y="3620055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D8B6380-08D9-996F-98BD-41346C080281}"/>
                </a:ext>
              </a:extLst>
            </p:cNvPr>
            <p:cNvSpPr/>
            <p:nvPr/>
          </p:nvSpPr>
          <p:spPr>
            <a:xfrm>
              <a:off x="4954916" y="4508421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C8104B4-767E-C71C-63B9-DFF4783F2496}"/>
                </a:ext>
              </a:extLst>
            </p:cNvPr>
            <p:cNvSpPr/>
            <p:nvPr/>
          </p:nvSpPr>
          <p:spPr>
            <a:xfrm>
              <a:off x="4541091" y="3521478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808FB38-2ACC-664A-7C88-EF0D309FFB74}"/>
                </a:ext>
              </a:extLst>
            </p:cNvPr>
            <p:cNvSpPr/>
            <p:nvPr/>
          </p:nvSpPr>
          <p:spPr>
            <a:xfrm>
              <a:off x="5188916" y="4045961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FC65AB6-A715-8D26-4CC5-B9072503AA68}"/>
                </a:ext>
              </a:extLst>
            </p:cNvPr>
            <p:cNvSpPr/>
            <p:nvPr/>
          </p:nvSpPr>
          <p:spPr>
            <a:xfrm>
              <a:off x="5026916" y="3620055"/>
              <a:ext cx="162000" cy="1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E3DFF44-36F5-9D0A-B8C2-CCE64B287779}"/>
              </a:ext>
            </a:extLst>
          </p:cNvPr>
          <p:cNvSpPr txBox="1"/>
          <p:nvPr/>
        </p:nvSpPr>
        <p:spPr>
          <a:xfrm>
            <a:off x="4817756" y="292670"/>
            <a:ext cx="6980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>
                <a:solidFill>
                  <a:srgbClr val="4472C4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Background</a:t>
            </a:r>
          </a:p>
        </p:txBody>
      </p:sp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5560C87E-796A-A9A5-FDE2-15C0BC211C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449" y="5805275"/>
            <a:ext cx="133045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94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69DC5-19F0-ED88-D7FE-EF6356F98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8250"/>
            <a:ext cx="6581775" cy="5619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169B83-9FB6-1238-B9C0-858E828B8014}"/>
              </a:ext>
            </a:extLst>
          </p:cNvPr>
          <p:cNvSpPr txBox="1"/>
          <p:nvPr/>
        </p:nvSpPr>
        <p:spPr>
          <a:xfrm>
            <a:off x="6971329" y="811687"/>
            <a:ext cx="53855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Welcome to </a:t>
            </a:r>
          </a:p>
          <a:p>
            <a:r>
              <a:rPr lang="en-IE" sz="5400" err="1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EUproVET</a:t>
            </a:r>
            <a:r>
              <a:rPr lang="en-IE" sz="5400">
                <a:solidFill>
                  <a:srgbClr val="0070C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!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3FEF8A-E35E-90B6-BF9F-EA1894E808D2}"/>
              </a:ext>
            </a:extLst>
          </p:cNvPr>
          <p:cNvGrpSpPr/>
          <p:nvPr/>
        </p:nvGrpSpPr>
        <p:grpSpPr>
          <a:xfrm>
            <a:off x="9022809" y="4471713"/>
            <a:ext cx="2097878" cy="1813195"/>
            <a:chOff x="3317178" y="3521478"/>
            <a:chExt cx="2097878" cy="1813195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E82096A-2260-5CCC-64DE-1520D08F5EC9}"/>
                </a:ext>
              </a:extLst>
            </p:cNvPr>
            <p:cNvSpPr/>
            <p:nvPr/>
          </p:nvSpPr>
          <p:spPr>
            <a:xfrm rot="19520540">
              <a:off x="3337900" y="3727769"/>
              <a:ext cx="2077156" cy="13679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98EFD88-A00A-6044-BFF8-A61258F005E1}"/>
                </a:ext>
              </a:extLst>
            </p:cNvPr>
            <p:cNvSpPr/>
            <p:nvPr/>
          </p:nvSpPr>
          <p:spPr>
            <a:xfrm rot="19520540">
              <a:off x="3422560" y="3738399"/>
              <a:ext cx="1971262" cy="1290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3CE16BA-1C8D-A7D7-313D-884E7687E59E}"/>
                </a:ext>
              </a:extLst>
            </p:cNvPr>
            <p:cNvSpPr/>
            <p:nvPr/>
          </p:nvSpPr>
          <p:spPr>
            <a:xfrm>
              <a:off x="3451863" y="4893358"/>
              <a:ext cx="306630" cy="30663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B899BF5-904F-A9A7-D37F-F7AA66AEEA51}"/>
                </a:ext>
              </a:extLst>
            </p:cNvPr>
            <p:cNvSpPr/>
            <p:nvPr/>
          </p:nvSpPr>
          <p:spPr>
            <a:xfrm>
              <a:off x="3317178" y="4393659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D7A0E4-F8D3-7F4E-A6BE-488013B943D1}"/>
                </a:ext>
              </a:extLst>
            </p:cNvPr>
            <p:cNvSpPr/>
            <p:nvPr/>
          </p:nvSpPr>
          <p:spPr>
            <a:xfrm>
              <a:off x="4041352" y="5046673"/>
              <a:ext cx="288000" cy="28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F46E883-7CBF-AE42-6D80-D1CC23897F4B}"/>
                </a:ext>
              </a:extLst>
            </p:cNvPr>
            <p:cNvSpPr/>
            <p:nvPr/>
          </p:nvSpPr>
          <p:spPr>
            <a:xfrm>
              <a:off x="3642310" y="3939813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98BDC84-5D6A-8639-F1A8-BBEDE087DDAF}"/>
                </a:ext>
              </a:extLst>
            </p:cNvPr>
            <p:cNvSpPr/>
            <p:nvPr/>
          </p:nvSpPr>
          <p:spPr>
            <a:xfrm>
              <a:off x="4556944" y="4872754"/>
              <a:ext cx="270000" cy="27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1EDE7F-FE7E-13D3-4306-0935200E7D67}"/>
                </a:ext>
              </a:extLst>
            </p:cNvPr>
            <p:cNvSpPr/>
            <p:nvPr/>
          </p:nvSpPr>
          <p:spPr>
            <a:xfrm>
              <a:off x="4053912" y="3620055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566610C-004B-F159-695B-45E4DAD39637}"/>
                </a:ext>
              </a:extLst>
            </p:cNvPr>
            <p:cNvSpPr/>
            <p:nvPr/>
          </p:nvSpPr>
          <p:spPr>
            <a:xfrm>
              <a:off x="4954916" y="4508421"/>
              <a:ext cx="234000" cy="23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C46F814-E002-ED8F-B20F-286CA5A2187D}"/>
                </a:ext>
              </a:extLst>
            </p:cNvPr>
            <p:cNvSpPr/>
            <p:nvPr/>
          </p:nvSpPr>
          <p:spPr>
            <a:xfrm>
              <a:off x="4541091" y="3521478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FE03F42-6AA4-3462-49F3-EF7007E8FF8B}"/>
                </a:ext>
              </a:extLst>
            </p:cNvPr>
            <p:cNvSpPr/>
            <p:nvPr/>
          </p:nvSpPr>
          <p:spPr>
            <a:xfrm>
              <a:off x="5188916" y="4045961"/>
              <a:ext cx="198000" cy="198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870E85F-5D8B-0528-1C11-948823289181}"/>
                </a:ext>
              </a:extLst>
            </p:cNvPr>
            <p:cNvSpPr/>
            <p:nvPr/>
          </p:nvSpPr>
          <p:spPr>
            <a:xfrm>
              <a:off x="5026916" y="3620055"/>
              <a:ext cx="162000" cy="1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A638452-0108-4214-71F7-44C968867912}"/>
              </a:ext>
            </a:extLst>
          </p:cNvPr>
          <p:cNvGrpSpPr/>
          <p:nvPr/>
        </p:nvGrpSpPr>
        <p:grpSpPr>
          <a:xfrm>
            <a:off x="8982485" y="4291988"/>
            <a:ext cx="2611537" cy="1929999"/>
            <a:chOff x="3276854" y="3341753"/>
            <a:chExt cx="2611537" cy="192999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38CB3D-9448-056F-924E-2608CAD79C60}"/>
                </a:ext>
              </a:extLst>
            </p:cNvPr>
            <p:cNvSpPr txBox="1"/>
            <p:nvPr/>
          </p:nvSpPr>
          <p:spPr>
            <a:xfrm>
              <a:off x="3276854" y="3341753"/>
              <a:ext cx="7038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3600" b="1"/>
                <a:t>EU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CA9C70-CF5F-AE6A-8F6D-F4097A40F35C}"/>
                </a:ext>
              </a:extLst>
            </p:cNvPr>
            <p:cNvSpPr txBox="1"/>
            <p:nvPr/>
          </p:nvSpPr>
          <p:spPr>
            <a:xfrm>
              <a:off x="4941948" y="4625421"/>
              <a:ext cx="946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3600" b="1"/>
                <a:t>VET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E7BF8EF-DB4B-E142-B35E-FC66EE917B75}"/>
                </a:ext>
              </a:extLst>
            </p:cNvPr>
            <p:cNvSpPr txBox="1"/>
            <p:nvPr/>
          </p:nvSpPr>
          <p:spPr>
            <a:xfrm>
              <a:off x="4016969" y="4023293"/>
              <a:ext cx="946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3600" b="1"/>
                <a:t>pro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4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EAAD827A2E794E8534BA8F4AC3F4B3" ma:contentTypeVersion="7" ma:contentTypeDescription="Create a new document." ma:contentTypeScope="" ma:versionID="274ad377cdf8e771530b8a8e166d2d73">
  <xsd:schema xmlns:xsd="http://www.w3.org/2001/XMLSchema" xmlns:xs="http://www.w3.org/2001/XMLSchema" xmlns:p="http://schemas.microsoft.com/office/2006/metadata/properties" xmlns:ns2="02520950-b7c3-442c-a0a1-983e52591535" xmlns:ns3="61331cee-a038-4274-b1ec-80a67a827398" targetNamespace="http://schemas.microsoft.com/office/2006/metadata/properties" ma:root="true" ma:fieldsID="75cb44db7e5b3fa4b81c5914fc11fdd0" ns2:_="" ns3:_="">
    <xsd:import namespace="02520950-b7c3-442c-a0a1-983e52591535"/>
    <xsd:import namespace="61331cee-a038-4274-b1ec-80a67a8273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520950-b7c3-442c-a0a1-983e525915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331cee-a038-4274-b1ec-80a67a82739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1331cee-a038-4274-b1ec-80a67a827398">
      <UserInfo>
        <DisplayName>EuproVET Members</DisplayName>
        <AccountId>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5F872F8-4912-4E7B-A949-7C5CA018A4F1}">
  <ds:schemaRefs>
    <ds:schemaRef ds:uri="02520950-b7c3-442c-a0a1-983e52591535"/>
    <ds:schemaRef ds:uri="61331cee-a038-4274-b1ec-80a67a8273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8B05205-F8DA-4B3B-9F92-B7ED337C92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2A8907-061C-46E0-B4FB-8509D2E585AC}">
  <ds:schemaRefs>
    <ds:schemaRef ds:uri="02520950-b7c3-442c-a0a1-983e52591535"/>
    <ds:schemaRef ds:uri="61331cee-a038-4274-b1ec-80a67a8273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 benefits</dc:title>
  <dc:creator>Emma Meredith</dc:creator>
  <cp:revision>3</cp:revision>
  <dcterms:created xsi:type="dcterms:W3CDTF">2022-12-14T22:28:46Z</dcterms:created>
  <dcterms:modified xsi:type="dcterms:W3CDTF">2023-10-02T11:32:06Z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0x0101007AEAAD827A2E794E8534BA8F4AC3F4B3</vt:lpwstr>
  </property>
</Properties>
</file>