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03" r:id="rId3"/>
    <p:sldId id="302" r:id="rId4"/>
    <p:sldId id="285" r:id="rId5"/>
    <p:sldId id="301" r:id="rId6"/>
    <p:sldId id="278" r:id="rId7"/>
    <p:sldId id="300" r:id="rId8"/>
    <p:sldId id="292" r:id="rId9"/>
    <p:sldId id="299" r:id="rId10"/>
    <p:sldId id="304" r:id="rId11"/>
    <p:sldId id="298" r:id="rId12"/>
    <p:sldId id="295" r:id="rId13"/>
    <p:sldId id="286" r:id="rId14"/>
    <p:sldId id="296" r:id="rId15"/>
    <p:sldId id="288" r:id="rId16"/>
    <p:sldId id="297" r:id="rId17"/>
    <p:sldId id="290" r:id="rId18"/>
    <p:sldId id="291" r:id="rId19"/>
    <p:sldId id="305" r:id="rId20"/>
    <p:sldId id="271" r:id="rId21"/>
    <p:sldId id="272" r:id="rId2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2DA21-7A05-43D6-8E6B-E2130483E073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476F8-C5DD-4244-ACBC-1985BB4D9E0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6725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people need education as a tool to achieve their goals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476F8-C5DD-4244-ACBC-1985BB4D9E07}" type="slidenum">
              <a:rPr lang="hr-HR" smtClean="0"/>
              <a:t>20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0237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2390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7480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9815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03314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6203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042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1726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5532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44175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09475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277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8B807-CCA8-47F3-8458-D9FCEF33776B}" type="datetimeFigureOut">
              <a:rPr lang="hr-HR" smtClean="0"/>
              <a:t>2.10.2023.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EF158-A4AF-41FC-A3A0-AC560D5EA8C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6889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sz="4800" b="1" dirty="0">
                <a:solidFill>
                  <a:schemeClr val="bg1"/>
                </a:solidFill>
              </a:rPr>
              <a:t>POU Samobor - e</a:t>
            </a:r>
            <a:r>
              <a:rPr lang="en-US" sz="4800" b="1" dirty="0" err="1">
                <a:solidFill>
                  <a:schemeClr val="bg1"/>
                </a:solidFill>
              </a:rPr>
              <a:t>xample</a:t>
            </a:r>
            <a:r>
              <a:rPr lang="en-US" sz="4800" b="1" dirty="0">
                <a:solidFill>
                  <a:schemeClr val="bg1"/>
                </a:solidFill>
              </a:rPr>
              <a:t> of good practice of an adult education institution (promotion and implementation of activities)</a:t>
            </a:r>
            <a:endParaRPr lang="hr-HR" sz="4800" b="1" dirty="0">
              <a:solidFill>
                <a:schemeClr val="bg1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Itana Bukovac, </a:t>
            </a:r>
            <a:r>
              <a:rPr lang="hr-HR" b="1" dirty="0" err="1">
                <a:solidFill>
                  <a:schemeClr val="bg1"/>
                </a:solidFill>
              </a:rPr>
              <a:t>head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of</a:t>
            </a:r>
            <a:r>
              <a:rPr lang="hr-HR" b="1" dirty="0">
                <a:solidFill>
                  <a:schemeClr val="bg1"/>
                </a:solidFill>
              </a:rPr>
              <a:t> Adult </a:t>
            </a:r>
            <a:r>
              <a:rPr lang="hr-HR" b="1" dirty="0" err="1">
                <a:solidFill>
                  <a:schemeClr val="bg1"/>
                </a:solidFill>
              </a:rPr>
              <a:t>Education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department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Public Open University Samobor</a:t>
            </a:r>
          </a:p>
        </p:txBody>
      </p:sp>
    </p:spTree>
    <p:extLst>
      <p:ext uri="{BB962C8B-B14F-4D97-AF65-F5344CB8AC3E}">
        <p14:creationId xmlns:p14="http://schemas.microsoft.com/office/powerpoint/2010/main" val="238420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bg1"/>
                </a:solidFill>
              </a:rPr>
              <a:t>About </a:t>
            </a:r>
            <a:r>
              <a:rPr lang="hr-HR" b="1" dirty="0" err="1">
                <a:solidFill>
                  <a:schemeClr val="bg1"/>
                </a:solidFill>
              </a:rPr>
              <a:t>us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 public non-profit institution founded by the </a:t>
            </a:r>
            <a:r>
              <a:rPr lang="hr-HR" b="1" dirty="0">
                <a:solidFill>
                  <a:schemeClr val="bg1"/>
                </a:solidFill>
              </a:rPr>
              <a:t>Samobor City</a:t>
            </a:r>
          </a:p>
          <a:p>
            <a:r>
              <a:rPr lang="hr-HR" b="1" dirty="0">
                <a:solidFill>
                  <a:schemeClr val="bg1"/>
                </a:solidFill>
              </a:rPr>
              <a:t>Budget-</a:t>
            </a:r>
            <a:r>
              <a:rPr lang="hr-HR" b="1" dirty="0" err="1">
                <a:solidFill>
                  <a:schemeClr val="bg1"/>
                </a:solidFill>
              </a:rPr>
              <a:t>funding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19 </a:t>
            </a:r>
            <a:r>
              <a:rPr lang="hr-HR" b="1" dirty="0" err="1">
                <a:solidFill>
                  <a:schemeClr val="bg1"/>
                </a:solidFill>
              </a:rPr>
              <a:t>employees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Adult </a:t>
            </a:r>
            <a:r>
              <a:rPr lang="hr-HR" b="1" dirty="0" err="1">
                <a:solidFill>
                  <a:schemeClr val="bg1"/>
                </a:solidFill>
              </a:rPr>
              <a:t>Education</a:t>
            </a:r>
            <a:r>
              <a:rPr lang="hr-HR" b="1" dirty="0">
                <a:solidFill>
                  <a:schemeClr val="bg1"/>
                </a:solidFill>
              </a:rPr>
              <a:t> Department</a:t>
            </a:r>
          </a:p>
          <a:p>
            <a:r>
              <a:rPr lang="hr-HR" b="1" dirty="0" err="1">
                <a:solidFill>
                  <a:schemeClr val="bg1"/>
                </a:solidFill>
              </a:rPr>
              <a:t>Culture</a:t>
            </a:r>
            <a:r>
              <a:rPr lang="hr-HR" b="1" dirty="0">
                <a:solidFill>
                  <a:schemeClr val="bg1"/>
                </a:solidFill>
              </a:rPr>
              <a:t> Department</a:t>
            </a:r>
          </a:p>
          <a:p>
            <a:r>
              <a:rPr lang="hr-HR" b="1" dirty="0">
                <a:solidFill>
                  <a:schemeClr val="bg1"/>
                </a:solidFill>
              </a:rPr>
              <a:t>Youth </a:t>
            </a:r>
            <a:r>
              <a:rPr lang="hr-HR" b="1" dirty="0" err="1">
                <a:solidFill>
                  <a:schemeClr val="bg1"/>
                </a:solidFill>
              </a:rPr>
              <a:t>Center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Cinema</a:t>
            </a:r>
          </a:p>
          <a:p>
            <a:r>
              <a:rPr lang="hr-HR" b="1" dirty="0">
                <a:solidFill>
                  <a:schemeClr val="bg1"/>
                </a:solidFill>
              </a:rPr>
              <a:t>Prica </a:t>
            </a:r>
            <a:r>
              <a:rPr lang="hr-HR" b="1" dirty="0" err="1">
                <a:solidFill>
                  <a:schemeClr val="bg1"/>
                </a:solidFill>
              </a:rPr>
              <a:t>Gallery</a:t>
            </a:r>
            <a:endParaRPr lang="hr-HR" b="1" dirty="0">
              <a:solidFill>
                <a:schemeClr val="bg1"/>
              </a:solidFill>
            </a:endParaRPr>
          </a:p>
          <a:p>
            <a:endParaRPr lang="hr-HR" dirty="0"/>
          </a:p>
        </p:txBody>
      </p:sp>
      <p:pic>
        <p:nvPicPr>
          <p:cNvPr id="8" name="Rezervirano mjesto sadržaja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43269" y="2124891"/>
            <a:ext cx="5260833" cy="350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52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bg1"/>
                </a:solidFill>
              </a:rPr>
              <a:t>Adult </a:t>
            </a:r>
            <a:r>
              <a:rPr lang="hr-HR" b="1" dirty="0" err="1">
                <a:solidFill>
                  <a:schemeClr val="bg1"/>
                </a:solidFill>
              </a:rPr>
              <a:t>education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department</a:t>
            </a:r>
            <a:endParaRPr lang="hr-HR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37975"/>
            <a:ext cx="5181600" cy="3926637"/>
          </a:xfrm>
          <a:prstGeom prst="rect">
            <a:avLst/>
          </a:prstGeom>
        </p:spPr>
      </p:pic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18 </a:t>
            </a:r>
            <a:r>
              <a:rPr lang="hr-HR" b="1" dirty="0" err="1">
                <a:solidFill>
                  <a:schemeClr val="bg1"/>
                </a:solidFill>
              </a:rPr>
              <a:t>formal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programs</a:t>
            </a:r>
            <a:r>
              <a:rPr lang="hr-HR" b="1" dirty="0">
                <a:solidFill>
                  <a:schemeClr val="bg1"/>
                </a:solidFill>
              </a:rPr>
              <a:t> (</a:t>
            </a:r>
            <a:r>
              <a:rPr lang="hr-HR" b="1" dirty="0" err="1">
                <a:solidFill>
                  <a:schemeClr val="bg1"/>
                </a:solidFill>
              </a:rPr>
              <a:t>digital</a:t>
            </a:r>
            <a:r>
              <a:rPr lang="hr-HR" b="1" dirty="0">
                <a:solidFill>
                  <a:schemeClr val="bg1"/>
                </a:solidFill>
              </a:rPr>
              <a:t> marketing, </a:t>
            </a:r>
            <a:r>
              <a:rPr lang="hr-HR" b="1" dirty="0" err="1">
                <a:solidFill>
                  <a:schemeClr val="bg1"/>
                </a:solidFill>
              </a:rPr>
              <a:t>caregiver</a:t>
            </a:r>
            <a:r>
              <a:rPr lang="hr-HR" b="1" dirty="0">
                <a:solidFill>
                  <a:schemeClr val="bg1"/>
                </a:solidFill>
              </a:rPr>
              <a:t>, </a:t>
            </a:r>
            <a:r>
              <a:rPr lang="hr-HR" b="1" dirty="0" err="1">
                <a:solidFill>
                  <a:schemeClr val="bg1"/>
                </a:solidFill>
              </a:rPr>
              <a:t>nanny</a:t>
            </a:r>
            <a:r>
              <a:rPr lang="hr-HR" b="1" dirty="0">
                <a:solidFill>
                  <a:schemeClr val="bg1"/>
                </a:solidFill>
              </a:rPr>
              <a:t>…)</a:t>
            </a:r>
          </a:p>
          <a:p>
            <a:r>
              <a:rPr lang="hr-HR" b="1" dirty="0">
                <a:solidFill>
                  <a:schemeClr val="bg1"/>
                </a:solidFill>
              </a:rPr>
              <a:t>6 </a:t>
            </a:r>
            <a:r>
              <a:rPr lang="hr-HR" b="1" dirty="0" err="1">
                <a:solidFill>
                  <a:schemeClr val="bg1"/>
                </a:solidFill>
              </a:rPr>
              <a:t>courses</a:t>
            </a:r>
            <a:r>
              <a:rPr lang="hr-HR" b="1" dirty="0">
                <a:solidFill>
                  <a:schemeClr val="bg1"/>
                </a:solidFill>
              </a:rPr>
              <a:t> (</a:t>
            </a:r>
            <a:r>
              <a:rPr lang="en-US" b="1" dirty="0">
                <a:solidFill>
                  <a:schemeClr val="bg1"/>
                </a:solidFill>
              </a:rPr>
              <a:t>preparations for the state matriculation exam</a:t>
            </a:r>
            <a:r>
              <a:rPr lang="hr-HR" b="1" dirty="0">
                <a:solidFill>
                  <a:schemeClr val="bg1"/>
                </a:solidFill>
              </a:rPr>
              <a:t>, Foto </a:t>
            </a:r>
            <a:r>
              <a:rPr lang="hr-HR" b="1" dirty="0" err="1">
                <a:solidFill>
                  <a:schemeClr val="bg1"/>
                </a:solidFill>
              </a:rPr>
              <a:t>sesion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workshops</a:t>
            </a:r>
            <a:r>
              <a:rPr lang="hr-HR" b="1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 aromatherapy workshops</a:t>
            </a:r>
            <a:r>
              <a:rPr lang="hr-HR" b="1" dirty="0">
                <a:solidFill>
                  <a:schemeClr val="bg1"/>
                </a:solidFill>
              </a:rPr>
              <a:t>…)</a:t>
            </a:r>
          </a:p>
          <a:p>
            <a:r>
              <a:rPr lang="en-US" b="1" dirty="0">
                <a:solidFill>
                  <a:schemeClr val="bg1"/>
                </a:solidFill>
              </a:rPr>
              <a:t>3 courses for children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(</a:t>
            </a:r>
            <a:r>
              <a:rPr lang="hr-HR" b="1" dirty="0">
                <a:solidFill>
                  <a:schemeClr val="bg1"/>
                </a:solidFill>
              </a:rPr>
              <a:t>d</a:t>
            </a:r>
            <a:r>
              <a:rPr lang="en-US" b="1" dirty="0" err="1">
                <a:solidFill>
                  <a:schemeClr val="bg1"/>
                </a:solidFill>
              </a:rPr>
              <a:t>ance</a:t>
            </a:r>
            <a:r>
              <a:rPr lang="en-US" b="1" dirty="0">
                <a:solidFill>
                  <a:schemeClr val="bg1"/>
                </a:solidFill>
              </a:rPr>
              <a:t> school, multimedia workshops</a:t>
            </a:r>
            <a:r>
              <a:rPr lang="hr-HR" b="1" dirty="0">
                <a:solidFill>
                  <a:schemeClr val="bg1"/>
                </a:solidFill>
              </a:rPr>
              <a:t> drama </a:t>
            </a:r>
            <a:r>
              <a:rPr lang="hr-HR" b="1" dirty="0" err="1">
                <a:solidFill>
                  <a:schemeClr val="bg1"/>
                </a:solidFill>
              </a:rPr>
              <a:t>workshops</a:t>
            </a:r>
            <a:r>
              <a:rPr lang="en-US" b="1" dirty="0">
                <a:solidFill>
                  <a:schemeClr val="bg1"/>
                </a:solidFill>
              </a:rPr>
              <a:t>)</a:t>
            </a:r>
            <a:endParaRPr lang="hr-HR" b="1" dirty="0">
              <a:solidFill>
                <a:schemeClr val="bg1"/>
              </a:solidFill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94245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Civic Tuesday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b="1" dirty="0">
                <a:solidFill>
                  <a:schemeClr val="bg1"/>
                </a:solidFill>
              </a:rPr>
              <a:t>Public </a:t>
            </a:r>
            <a:r>
              <a:rPr lang="hr-HR" b="1" dirty="0" err="1">
                <a:solidFill>
                  <a:schemeClr val="bg1"/>
                </a:solidFill>
              </a:rPr>
              <a:t>lectures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every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Tuesday</a:t>
            </a:r>
            <a:endParaRPr lang="hr-H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r-HR" b="1" dirty="0">
                <a:solidFill>
                  <a:schemeClr val="bg1"/>
                </a:solidFill>
              </a:rPr>
              <a:t>Strengthening </a:t>
            </a:r>
            <a:r>
              <a:rPr lang="hr-HR" b="1" dirty="0" err="1">
                <a:solidFill>
                  <a:schemeClr val="bg1"/>
                </a:solidFill>
              </a:rPr>
              <a:t>public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awareness</a:t>
            </a:r>
            <a:r>
              <a:rPr lang="hr-HR" b="1" dirty="0">
                <a:solidFill>
                  <a:schemeClr val="bg1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b="1" dirty="0" err="1">
                <a:solidFill>
                  <a:schemeClr val="bg1"/>
                </a:solidFill>
              </a:rPr>
              <a:t>Enhencing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democtratic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processes</a:t>
            </a:r>
            <a:endParaRPr lang="hr-HR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b="1" dirty="0" err="1">
                <a:solidFill>
                  <a:schemeClr val="bg1"/>
                </a:solidFill>
              </a:rPr>
              <a:t>Social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cohesion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and</a:t>
            </a:r>
            <a:r>
              <a:rPr lang="hr-HR" b="1" dirty="0">
                <a:solidFill>
                  <a:schemeClr val="bg1"/>
                </a:solidFill>
              </a:rPr>
              <a:t> human </a:t>
            </a:r>
            <a:r>
              <a:rPr lang="hr-HR" b="1" dirty="0" err="1">
                <a:solidFill>
                  <a:schemeClr val="bg1"/>
                </a:solidFill>
              </a:rPr>
              <a:t>rights</a:t>
            </a:r>
            <a:endParaRPr lang="hr-HR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b="1" dirty="0" err="1">
                <a:solidFill>
                  <a:schemeClr val="bg1"/>
                </a:solidFill>
              </a:rPr>
              <a:t>Ecological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sustainabilty</a:t>
            </a:r>
            <a:r>
              <a:rPr lang="hr-HR" b="1" dirty="0">
                <a:solidFill>
                  <a:schemeClr val="bg1"/>
                </a:solidFill>
              </a:rPr>
              <a:t> </a:t>
            </a:r>
          </a:p>
          <a:p>
            <a:endParaRPr lang="hr-HR" dirty="0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31955"/>
            <a:ext cx="5181600" cy="393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48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Adult education - how it is organized</a:t>
            </a:r>
            <a:endParaRPr lang="hr-HR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41447" y="1827881"/>
            <a:ext cx="2975106" cy="4346825"/>
          </a:xfrm>
          <a:prstGeom prst="rect">
            <a:avLst/>
          </a:prstGeom>
        </p:spPr>
      </p:pic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Our institution is </a:t>
            </a:r>
            <a:r>
              <a:rPr lang="hr-HR" b="1" dirty="0" err="1">
                <a:solidFill>
                  <a:schemeClr val="bg1"/>
                </a:solidFill>
              </a:rPr>
              <a:t>budget</a:t>
            </a:r>
            <a:r>
              <a:rPr lang="hr-HR" b="1" dirty="0">
                <a:solidFill>
                  <a:schemeClr val="bg1"/>
                </a:solidFill>
              </a:rPr>
              <a:t> - </a:t>
            </a:r>
            <a:r>
              <a:rPr lang="en-US" b="1" dirty="0">
                <a:solidFill>
                  <a:schemeClr val="bg1"/>
                </a:solidFill>
              </a:rPr>
              <a:t>financed, but adult education programs are self-financed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An adequate number of participants is required for the group to be started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Project </a:t>
            </a:r>
            <a:r>
              <a:rPr lang="hr-HR" b="1" dirty="0" err="1">
                <a:solidFill>
                  <a:schemeClr val="bg1"/>
                </a:solidFill>
              </a:rPr>
              <a:t>financed</a:t>
            </a:r>
            <a:r>
              <a:rPr lang="hr-HR" b="1" dirty="0">
                <a:solidFill>
                  <a:schemeClr val="bg1"/>
                </a:solidFill>
              </a:rPr>
              <a:t> (4 IPA, 4 ESF, 2 </a:t>
            </a:r>
            <a:r>
              <a:rPr lang="hr-HR" b="1" dirty="0" err="1">
                <a:solidFill>
                  <a:schemeClr val="bg1"/>
                </a:solidFill>
              </a:rPr>
              <a:t>Erasmus</a:t>
            </a:r>
            <a:r>
              <a:rPr lang="hr-HR" b="1" dirty="0">
                <a:solidFill>
                  <a:schemeClr val="bg1"/>
                </a:solidFill>
              </a:rPr>
              <a:t>+)</a:t>
            </a:r>
          </a:p>
          <a:p>
            <a:r>
              <a:rPr lang="hr-HR" b="1" dirty="0" err="1">
                <a:solidFill>
                  <a:schemeClr val="bg1"/>
                </a:solidFill>
              </a:rPr>
              <a:t>Vauchers</a:t>
            </a:r>
            <a:r>
              <a:rPr lang="hr-HR" b="1" dirty="0">
                <a:solidFill>
                  <a:schemeClr val="bg1"/>
                </a:solidFill>
              </a:rPr>
              <a:t> for </a:t>
            </a:r>
            <a:r>
              <a:rPr lang="hr-HR" b="1" dirty="0" err="1">
                <a:solidFill>
                  <a:schemeClr val="bg1"/>
                </a:solidFill>
              </a:rPr>
              <a:t>education</a:t>
            </a:r>
            <a:r>
              <a:rPr lang="hr-HR" b="1" dirty="0">
                <a:solidFill>
                  <a:schemeClr val="bg1"/>
                </a:solidFill>
              </a:rPr>
              <a:t> (4 </a:t>
            </a:r>
            <a:r>
              <a:rPr lang="hr-HR" b="1" dirty="0" err="1">
                <a:solidFill>
                  <a:schemeClr val="bg1"/>
                </a:solidFill>
              </a:rPr>
              <a:t>groups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ongoing</a:t>
            </a:r>
            <a:r>
              <a:rPr lang="hr-HR" b="1" dirty="0">
                <a:solidFill>
                  <a:schemeClr val="bg1"/>
                </a:solidFill>
              </a:rPr>
              <a:t>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0338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How to </a:t>
            </a:r>
            <a:r>
              <a:rPr lang="hr-HR" b="1" dirty="0" err="1">
                <a:solidFill>
                  <a:schemeClr val="bg1"/>
                </a:solidFill>
              </a:rPr>
              <a:t>serve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the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public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education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needs</a:t>
            </a:r>
            <a:endParaRPr lang="hr-HR" b="1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Samobor: 50,000 </a:t>
            </a:r>
            <a:r>
              <a:rPr lang="hr-HR" b="1" dirty="0" err="1">
                <a:solidFill>
                  <a:schemeClr val="bg1"/>
                </a:solidFill>
              </a:rPr>
              <a:t>inhabitants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A</a:t>
            </a:r>
            <a:r>
              <a:rPr lang="en-US" b="1" dirty="0" err="1">
                <a:solidFill>
                  <a:schemeClr val="bg1"/>
                </a:solidFill>
              </a:rPr>
              <a:t>ll</a:t>
            </a:r>
            <a:r>
              <a:rPr lang="en-US" b="1" dirty="0">
                <a:solidFill>
                  <a:schemeClr val="bg1"/>
                </a:solidFill>
              </a:rPr>
              <a:t> residents are our users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How to</a:t>
            </a:r>
            <a:r>
              <a:rPr lang="en-US" b="1" dirty="0">
                <a:solidFill>
                  <a:schemeClr val="bg1"/>
                </a:solidFill>
              </a:rPr>
              <a:t> meet the </a:t>
            </a:r>
            <a:r>
              <a:rPr lang="hr-HR" b="1" dirty="0" err="1">
                <a:solidFill>
                  <a:schemeClr val="bg1"/>
                </a:solidFill>
              </a:rPr>
              <a:t>education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needs of 50,000 users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F</a:t>
            </a:r>
            <a:r>
              <a:rPr lang="en-US" b="1" dirty="0" err="1">
                <a:solidFill>
                  <a:schemeClr val="bg1"/>
                </a:solidFill>
              </a:rPr>
              <a:t>ocus</a:t>
            </a:r>
            <a:r>
              <a:rPr lang="en-US" b="1" dirty="0">
                <a:solidFill>
                  <a:schemeClr val="bg1"/>
                </a:solidFill>
              </a:rPr>
              <a:t> groups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organized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with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stakeholders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Training </a:t>
            </a:r>
            <a:r>
              <a:rPr lang="hr-HR" b="1" dirty="0" err="1">
                <a:solidFill>
                  <a:schemeClr val="bg1"/>
                </a:solidFill>
              </a:rPr>
              <a:t>need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analysis</a:t>
            </a:r>
            <a:endParaRPr lang="en-US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38382"/>
            <a:ext cx="5181600" cy="392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Our role in the community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Helping </a:t>
            </a:r>
            <a:r>
              <a:rPr lang="hr-HR" b="1" dirty="0" err="1">
                <a:solidFill>
                  <a:schemeClr val="bg1"/>
                </a:solidFill>
              </a:rPr>
              <a:t>people</a:t>
            </a:r>
            <a:r>
              <a:rPr lang="hr-HR" b="1" dirty="0">
                <a:solidFill>
                  <a:schemeClr val="bg1"/>
                </a:solidFill>
              </a:rPr>
              <a:t> to </a:t>
            </a:r>
            <a:r>
              <a:rPr lang="hr-HR" b="1" dirty="0" err="1">
                <a:solidFill>
                  <a:schemeClr val="bg1"/>
                </a:solidFill>
              </a:rPr>
              <a:t>get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competencies</a:t>
            </a:r>
            <a:r>
              <a:rPr lang="hr-HR" b="1" dirty="0">
                <a:solidFill>
                  <a:schemeClr val="bg1"/>
                </a:solidFill>
              </a:rPr>
              <a:t> to </a:t>
            </a:r>
            <a:r>
              <a:rPr lang="hr-HR" b="1" dirty="0" err="1">
                <a:solidFill>
                  <a:schemeClr val="bg1"/>
                </a:solidFill>
              </a:rPr>
              <a:t>adapt</a:t>
            </a:r>
            <a:r>
              <a:rPr lang="hr-HR" b="1" dirty="0">
                <a:solidFill>
                  <a:schemeClr val="bg1"/>
                </a:solidFill>
              </a:rPr>
              <a:t> to a  </a:t>
            </a:r>
            <a:r>
              <a:rPr lang="hr-HR" b="1" dirty="0" err="1">
                <a:solidFill>
                  <a:schemeClr val="bg1"/>
                </a:solidFill>
              </a:rPr>
              <a:t>changing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world</a:t>
            </a:r>
            <a:r>
              <a:rPr lang="hr-HR" b="1" dirty="0">
                <a:solidFill>
                  <a:schemeClr val="bg1"/>
                </a:solidFill>
              </a:rPr>
              <a:t> </a:t>
            </a:r>
          </a:p>
          <a:p>
            <a:r>
              <a:rPr lang="hr-HR" b="1" dirty="0" err="1">
                <a:solidFill>
                  <a:schemeClr val="bg1"/>
                </a:solidFill>
              </a:rPr>
              <a:t>Designing</a:t>
            </a:r>
            <a:r>
              <a:rPr lang="en-US" b="1" dirty="0">
                <a:solidFill>
                  <a:schemeClr val="bg1"/>
                </a:solidFill>
              </a:rPr>
              <a:t> new programs that enable participants to achieve their goals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Networking with stakeholders at the local level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also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support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our</a:t>
            </a:r>
            <a:r>
              <a:rPr lang="hr-HR" b="1" dirty="0">
                <a:solidFill>
                  <a:schemeClr val="bg1"/>
                </a:solidFill>
              </a:rPr>
              <a:t> participants </a:t>
            </a:r>
            <a:r>
              <a:rPr lang="hr-HR" b="1" dirty="0" err="1">
                <a:solidFill>
                  <a:schemeClr val="bg1"/>
                </a:solidFill>
              </a:rPr>
              <a:t>achieve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their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goals</a:t>
            </a:r>
            <a:endParaRPr lang="hr-HR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  <a:p>
            <a:endParaRPr lang="hr-HR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377254"/>
            <a:ext cx="5181600" cy="324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73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3600" b="1" dirty="0">
                <a:solidFill>
                  <a:schemeClr val="bg1"/>
                </a:solidFill>
              </a:rPr>
              <a:t>Designing program </a:t>
            </a:r>
            <a:r>
              <a:rPr lang="hr-HR" sz="3600" b="1" dirty="0" err="1">
                <a:solidFill>
                  <a:schemeClr val="bg1"/>
                </a:solidFill>
              </a:rPr>
              <a:t>in</a:t>
            </a:r>
            <a:r>
              <a:rPr lang="hr-HR" sz="3600" b="1" dirty="0">
                <a:solidFill>
                  <a:schemeClr val="bg1"/>
                </a:solidFill>
              </a:rPr>
              <a:t> </a:t>
            </a:r>
            <a:r>
              <a:rPr lang="hr-HR" sz="3600" b="1" dirty="0" err="1">
                <a:solidFill>
                  <a:schemeClr val="bg1"/>
                </a:solidFill>
              </a:rPr>
              <a:t>cooperation</a:t>
            </a:r>
            <a:r>
              <a:rPr lang="hr-HR" sz="3600" b="1" dirty="0">
                <a:solidFill>
                  <a:schemeClr val="bg1"/>
                </a:solidFill>
              </a:rPr>
              <a:t> </a:t>
            </a:r>
            <a:r>
              <a:rPr lang="hr-HR" sz="3600" b="1" dirty="0" err="1">
                <a:solidFill>
                  <a:schemeClr val="bg1"/>
                </a:solidFill>
              </a:rPr>
              <a:t>with</a:t>
            </a:r>
            <a:r>
              <a:rPr lang="hr-HR" sz="3600" b="1" dirty="0">
                <a:solidFill>
                  <a:schemeClr val="bg1"/>
                </a:solidFill>
              </a:rPr>
              <a:t> </a:t>
            </a:r>
            <a:r>
              <a:rPr lang="hr-HR" sz="3600" b="1" dirty="0" err="1">
                <a:solidFill>
                  <a:schemeClr val="bg1"/>
                </a:solidFill>
              </a:rPr>
              <a:t>association</a:t>
            </a:r>
            <a:endParaRPr lang="hr-HR" sz="3600" b="1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The association needs a program Planting and processing of medicinal plants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 err="1">
                <a:solidFill>
                  <a:schemeClr val="bg1"/>
                </a:solidFill>
              </a:rPr>
              <a:t>Ecological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production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Creation of a new brand </a:t>
            </a:r>
            <a:r>
              <a:rPr lang="hr-HR" b="1" dirty="0">
                <a:solidFill>
                  <a:schemeClr val="bg1"/>
                </a:solidFill>
              </a:rPr>
              <a:t>on </a:t>
            </a:r>
            <a:r>
              <a:rPr lang="hr-HR" b="1" dirty="0" err="1">
                <a:solidFill>
                  <a:schemeClr val="bg1"/>
                </a:solidFill>
              </a:rPr>
              <a:t>market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hr-HR" b="1" dirty="0">
                <a:solidFill>
                  <a:schemeClr val="bg1"/>
                </a:solidFill>
              </a:rPr>
              <a:t>U </a:t>
            </a:r>
            <a:r>
              <a:rPr lang="hr-HR" b="1" dirty="0" err="1">
                <a:solidFill>
                  <a:schemeClr val="bg1"/>
                </a:solidFill>
              </a:rPr>
              <a:t>market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orientation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The program has launched many other programs for adult and aspiring farmers</a:t>
            </a:r>
            <a:endParaRPr lang="hr-HR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38382"/>
            <a:ext cx="5181600" cy="392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46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bg1"/>
                </a:solidFill>
              </a:rPr>
              <a:t>Designing program </a:t>
            </a:r>
            <a:r>
              <a:rPr lang="hr-HR" b="1" dirty="0" err="1">
                <a:solidFill>
                  <a:schemeClr val="bg1"/>
                </a:solidFill>
              </a:rPr>
              <a:t>in</a:t>
            </a:r>
            <a:r>
              <a:rPr lang="hr-HR" b="1" dirty="0">
                <a:solidFill>
                  <a:schemeClr val="bg1"/>
                </a:solidFill>
              </a:rPr>
              <a:t> EU </a:t>
            </a:r>
            <a:r>
              <a:rPr lang="hr-HR" b="1" dirty="0" err="1">
                <a:solidFill>
                  <a:schemeClr val="bg1"/>
                </a:solidFill>
              </a:rPr>
              <a:t>project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 err="1">
                <a:solidFill>
                  <a:schemeClr val="bg1"/>
                </a:solidFill>
              </a:rPr>
              <a:t>Adult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education</a:t>
            </a:r>
            <a:r>
              <a:rPr lang="hr-HR" b="1" dirty="0">
                <a:solidFill>
                  <a:schemeClr val="bg1"/>
                </a:solidFill>
              </a:rPr>
              <a:t> program for </a:t>
            </a:r>
            <a:r>
              <a:rPr lang="hr-HR" b="1" dirty="0" err="1">
                <a:solidFill>
                  <a:schemeClr val="bg1"/>
                </a:solidFill>
              </a:rPr>
              <a:t>Nannies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 err="1">
                <a:solidFill>
                  <a:schemeClr val="bg1"/>
                </a:solidFill>
              </a:rPr>
              <a:t>Create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in</a:t>
            </a:r>
            <a:r>
              <a:rPr lang="hr-HR" b="1" dirty="0">
                <a:solidFill>
                  <a:schemeClr val="bg1"/>
                </a:solidFill>
              </a:rPr>
              <a:t> EU </a:t>
            </a:r>
            <a:r>
              <a:rPr lang="hr-HR" b="1" dirty="0" err="1">
                <a:solidFill>
                  <a:schemeClr val="bg1"/>
                </a:solidFill>
              </a:rPr>
              <a:t>project</a:t>
            </a:r>
            <a:r>
              <a:rPr lang="hr-HR" b="1" dirty="0">
                <a:solidFill>
                  <a:schemeClr val="bg1"/>
                </a:solidFill>
              </a:rPr>
              <a:t> 2011</a:t>
            </a:r>
          </a:p>
          <a:p>
            <a:r>
              <a:rPr lang="hr-HR" b="1" dirty="0" err="1">
                <a:solidFill>
                  <a:schemeClr val="bg1"/>
                </a:solidFill>
              </a:rPr>
              <a:t>Aimed</a:t>
            </a:r>
            <a:r>
              <a:rPr lang="hr-HR" b="1" dirty="0">
                <a:solidFill>
                  <a:schemeClr val="bg1"/>
                </a:solidFill>
              </a:rPr>
              <a:t> for </a:t>
            </a:r>
            <a:r>
              <a:rPr lang="hr-HR" b="1" dirty="0" err="1">
                <a:solidFill>
                  <a:schemeClr val="bg1"/>
                </a:solidFill>
              </a:rPr>
              <a:t>unemployed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women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The program caused a lot of discussion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Result: </a:t>
            </a:r>
            <a:r>
              <a:rPr lang="hr-HR" b="1" dirty="0" err="1">
                <a:solidFill>
                  <a:schemeClr val="bg1"/>
                </a:solidFill>
              </a:rPr>
              <a:t>Nanny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Low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It is still active today</a:t>
            </a:r>
            <a:endParaRPr lang="hr-HR" b="1" dirty="0">
              <a:solidFill>
                <a:schemeClr val="bg1"/>
              </a:solidFill>
            </a:endParaRPr>
          </a:p>
        </p:txBody>
      </p:sp>
      <p:pic>
        <p:nvPicPr>
          <p:cNvPr id="6" name="Rezervirano mjesto sadržaja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68881" y="1855316"/>
            <a:ext cx="2920237" cy="42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42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4000" b="1" dirty="0">
                <a:solidFill>
                  <a:schemeClr val="bg1"/>
                </a:solidFill>
              </a:rPr>
              <a:t>Designing program </a:t>
            </a:r>
            <a:r>
              <a:rPr lang="hr-HR" sz="4000" b="1" dirty="0" err="1">
                <a:solidFill>
                  <a:schemeClr val="bg1"/>
                </a:solidFill>
              </a:rPr>
              <a:t>in</a:t>
            </a:r>
            <a:r>
              <a:rPr lang="hr-HR" sz="4000" b="1" dirty="0">
                <a:solidFill>
                  <a:schemeClr val="bg1"/>
                </a:solidFill>
              </a:rPr>
              <a:t> EU </a:t>
            </a:r>
            <a:r>
              <a:rPr lang="hr-HR" sz="4000" b="1" dirty="0" err="1">
                <a:solidFill>
                  <a:schemeClr val="bg1"/>
                </a:solidFill>
              </a:rPr>
              <a:t>project</a:t>
            </a:r>
            <a:r>
              <a:rPr lang="hr-HR" sz="4000" b="1" dirty="0">
                <a:solidFill>
                  <a:schemeClr val="bg1"/>
                </a:solidFill>
              </a:rPr>
              <a:t> 2</a:t>
            </a:r>
            <a:endParaRPr lang="hr-HR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Event Manager 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Intended for young people with good ideas who have left their studies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Training </a:t>
            </a:r>
            <a:r>
              <a:rPr lang="hr-HR" b="1" dirty="0" err="1">
                <a:solidFill>
                  <a:schemeClr val="bg1"/>
                </a:solidFill>
              </a:rPr>
              <a:t>needs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analysis</a:t>
            </a:r>
            <a:r>
              <a:rPr lang="hr-HR" b="1" dirty="0">
                <a:solidFill>
                  <a:schemeClr val="bg1"/>
                </a:solidFill>
              </a:rPr>
              <a:t> </a:t>
            </a:r>
          </a:p>
          <a:p>
            <a:r>
              <a:rPr lang="en-US" b="1" dirty="0">
                <a:solidFill>
                  <a:schemeClr val="bg1"/>
                </a:solidFill>
              </a:rPr>
              <a:t>Education program as a tool for starting </a:t>
            </a:r>
            <a:r>
              <a:rPr lang="hr-HR" b="1" dirty="0" err="1">
                <a:solidFill>
                  <a:schemeClr val="bg1"/>
                </a:solidFill>
              </a:rPr>
              <a:t>their</a:t>
            </a:r>
            <a:r>
              <a:rPr lang="en-US" b="1" dirty="0">
                <a:solidFill>
                  <a:schemeClr val="bg1"/>
                </a:solidFill>
              </a:rPr>
              <a:t> business</a:t>
            </a:r>
            <a:endParaRPr lang="hr-HR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63869"/>
            <a:ext cx="5181600" cy="347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36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Designing program </a:t>
            </a:r>
            <a:r>
              <a:rPr lang="hr-HR" sz="3600" b="1" dirty="0" err="1">
                <a:solidFill>
                  <a:schemeClr val="bg1"/>
                </a:solidFill>
              </a:rPr>
              <a:t>in</a:t>
            </a:r>
            <a:r>
              <a:rPr lang="hr-HR" sz="3600" b="1" dirty="0">
                <a:solidFill>
                  <a:schemeClr val="bg1"/>
                </a:solidFill>
              </a:rPr>
              <a:t> </a:t>
            </a:r>
            <a:r>
              <a:rPr lang="hr-HR" sz="3600" b="1" dirty="0" err="1">
                <a:solidFill>
                  <a:schemeClr val="bg1"/>
                </a:solidFill>
              </a:rPr>
              <a:t>cooperation</a:t>
            </a:r>
            <a:r>
              <a:rPr lang="hr-HR" sz="3600" b="1" dirty="0">
                <a:solidFill>
                  <a:schemeClr val="bg1"/>
                </a:solidFill>
              </a:rPr>
              <a:t> </a:t>
            </a:r>
            <a:r>
              <a:rPr lang="hr-HR" sz="3600" b="1" dirty="0" err="1">
                <a:solidFill>
                  <a:schemeClr val="bg1"/>
                </a:solidFill>
              </a:rPr>
              <a:t>with</a:t>
            </a:r>
            <a:r>
              <a:rPr lang="hr-HR" sz="3600" b="1" dirty="0">
                <a:solidFill>
                  <a:schemeClr val="bg1"/>
                </a:solidFill>
              </a:rPr>
              <a:t> </a:t>
            </a:r>
            <a:r>
              <a:rPr lang="hr-HR" sz="3600" b="1" dirty="0" err="1">
                <a:solidFill>
                  <a:schemeClr val="bg1"/>
                </a:solidFill>
              </a:rPr>
              <a:t>employer</a:t>
            </a:r>
            <a:endParaRPr lang="hr-HR" sz="36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Service for </a:t>
            </a:r>
            <a:r>
              <a:rPr lang="hr-HR" b="1" dirty="0" err="1">
                <a:solidFill>
                  <a:schemeClr val="bg1"/>
                </a:solidFill>
              </a:rPr>
              <a:t>heat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pumps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in</a:t>
            </a:r>
            <a:r>
              <a:rPr lang="hr-HR" b="1" dirty="0">
                <a:solidFill>
                  <a:schemeClr val="bg1"/>
                </a:solidFill>
              </a:rPr>
              <a:t> Samobor  </a:t>
            </a:r>
          </a:p>
          <a:p>
            <a:r>
              <a:rPr lang="hr-HR" b="1" dirty="0">
                <a:solidFill>
                  <a:schemeClr val="bg1"/>
                </a:solidFill>
              </a:rPr>
              <a:t>N</a:t>
            </a:r>
            <a:r>
              <a:rPr lang="en-US" b="1" dirty="0" err="1">
                <a:solidFill>
                  <a:schemeClr val="bg1"/>
                </a:solidFill>
              </a:rPr>
              <a:t>eed</a:t>
            </a:r>
            <a:r>
              <a:rPr lang="en-US" b="1" dirty="0">
                <a:solidFill>
                  <a:schemeClr val="bg1"/>
                </a:solidFill>
              </a:rPr>
              <a:t> for an educated workforce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Joint collaboration </a:t>
            </a:r>
            <a:r>
              <a:rPr lang="hr-HR" b="1" dirty="0">
                <a:solidFill>
                  <a:schemeClr val="bg1"/>
                </a:solidFill>
              </a:rPr>
              <a:t>- </a:t>
            </a:r>
            <a:r>
              <a:rPr lang="en-US" b="1" dirty="0">
                <a:solidFill>
                  <a:schemeClr val="bg1"/>
                </a:solidFill>
              </a:rPr>
              <a:t>formal program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serviseing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heat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pumps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Ongoing </a:t>
            </a:r>
            <a:r>
              <a:rPr lang="hr-HR" b="1" dirty="0" err="1">
                <a:solidFill>
                  <a:schemeClr val="bg1"/>
                </a:solidFill>
              </a:rPr>
              <a:t>enrolling</a:t>
            </a:r>
            <a:r>
              <a:rPr lang="hr-HR" b="1" dirty="0">
                <a:solidFill>
                  <a:schemeClr val="bg1"/>
                </a:solidFill>
              </a:rPr>
              <a:t> participants </a:t>
            </a:r>
            <a:r>
              <a:rPr lang="hr-HR" b="1" dirty="0" err="1">
                <a:solidFill>
                  <a:schemeClr val="bg1"/>
                </a:solidFill>
              </a:rPr>
              <a:t>in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designed</a:t>
            </a:r>
            <a:r>
              <a:rPr lang="hr-HR" b="1" dirty="0">
                <a:solidFill>
                  <a:schemeClr val="bg1"/>
                </a:solidFill>
              </a:rPr>
              <a:t> program </a:t>
            </a:r>
          </a:p>
          <a:p>
            <a:endParaRPr lang="hr-HR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42598"/>
            <a:ext cx="5181600" cy="351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83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How we communicate with the public</a:t>
            </a:r>
            <a:endParaRPr lang="hr-HR" b="1" dirty="0">
              <a:solidFill>
                <a:schemeClr val="bg1"/>
              </a:solidFill>
            </a:endParaRPr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42598"/>
            <a:ext cx="5181600" cy="3517392"/>
          </a:xfrm>
          <a:prstGeom prst="rect">
            <a:avLst/>
          </a:prstGeom>
        </p:spPr>
      </p:pic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Web</a:t>
            </a:r>
          </a:p>
          <a:p>
            <a:r>
              <a:rPr lang="en-US" b="1" dirty="0">
                <a:solidFill>
                  <a:schemeClr val="bg1"/>
                </a:solidFill>
              </a:rPr>
              <a:t>Facebook</a:t>
            </a:r>
          </a:p>
          <a:p>
            <a:r>
              <a:rPr lang="en-US" b="1" dirty="0" err="1">
                <a:solidFill>
                  <a:schemeClr val="bg1"/>
                </a:solidFill>
              </a:rPr>
              <a:t>Mailchimp</a:t>
            </a:r>
            <a:r>
              <a:rPr lang="en-US" b="1" dirty="0">
                <a:solidFill>
                  <a:schemeClr val="bg1"/>
                </a:solidFill>
              </a:rPr>
              <a:t> mailing list</a:t>
            </a:r>
          </a:p>
          <a:p>
            <a:r>
              <a:rPr lang="en-US" b="1" dirty="0">
                <a:solidFill>
                  <a:schemeClr val="bg1"/>
                </a:solidFill>
              </a:rPr>
              <a:t>Posters &amp; Jumbo Posters</a:t>
            </a:r>
          </a:p>
          <a:p>
            <a:r>
              <a:rPr lang="en-US" b="1" dirty="0">
                <a:solidFill>
                  <a:schemeClr val="bg1"/>
                </a:solidFill>
              </a:rPr>
              <a:t>Radio show &amp; local newspapers</a:t>
            </a:r>
          </a:p>
          <a:p>
            <a:r>
              <a:rPr lang="hr-HR" b="1" dirty="0">
                <a:solidFill>
                  <a:schemeClr val="bg1"/>
                </a:solidFill>
              </a:rPr>
              <a:t>POUS </a:t>
            </a:r>
            <a:r>
              <a:rPr lang="en-US" b="1" dirty="0">
                <a:solidFill>
                  <a:schemeClr val="bg1"/>
                </a:solidFill>
              </a:rPr>
              <a:t>Monthly program – Newsletter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45494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endParaRPr lang="hr-HR" b="1" dirty="0">
              <a:solidFill>
                <a:schemeClr val="bg1"/>
              </a:solidFill>
            </a:endParaRPr>
          </a:p>
          <a:p>
            <a:r>
              <a:rPr lang="hr-HR" sz="4000" b="1" dirty="0" err="1">
                <a:solidFill>
                  <a:schemeClr val="bg1"/>
                </a:solidFill>
              </a:rPr>
              <a:t>Information</a:t>
            </a:r>
            <a:r>
              <a:rPr lang="hr-HR" sz="4000" b="1" dirty="0">
                <a:solidFill>
                  <a:schemeClr val="bg1"/>
                </a:solidFill>
              </a:rPr>
              <a:t> </a:t>
            </a:r>
            <a:r>
              <a:rPr lang="hr-HR" sz="4000" b="1" dirty="0" err="1">
                <a:solidFill>
                  <a:schemeClr val="bg1"/>
                </a:solidFill>
              </a:rPr>
              <a:t>of</a:t>
            </a:r>
            <a:r>
              <a:rPr lang="hr-HR" sz="4000" b="1" dirty="0">
                <a:solidFill>
                  <a:schemeClr val="bg1"/>
                </a:solidFill>
              </a:rPr>
              <a:t> all </a:t>
            </a:r>
            <a:r>
              <a:rPr lang="hr-HR" sz="4000" b="1" dirty="0" err="1">
                <a:solidFill>
                  <a:schemeClr val="bg1"/>
                </a:solidFill>
              </a:rPr>
              <a:t>programs</a:t>
            </a:r>
            <a:endParaRPr lang="hr-HR" sz="4000" b="1" dirty="0">
              <a:solidFill>
                <a:schemeClr val="bg1"/>
              </a:solidFill>
            </a:endParaRPr>
          </a:p>
          <a:p>
            <a:r>
              <a:rPr lang="hr-HR" sz="4000" b="1" dirty="0" err="1">
                <a:solidFill>
                  <a:schemeClr val="bg1"/>
                </a:solidFill>
              </a:rPr>
              <a:t>Callendar</a:t>
            </a:r>
            <a:r>
              <a:rPr lang="hr-HR" sz="4000" b="1" dirty="0">
                <a:solidFill>
                  <a:schemeClr val="bg1"/>
                </a:solidFill>
              </a:rPr>
              <a:t> </a:t>
            </a:r>
            <a:r>
              <a:rPr lang="hr-HR" sz="4000" b="1" dirty="0" err="1">
                <a:solidFill>
                  <a:schemeClr val="bg1"/>
                </a:solidFill>
              </a:rPr>
              <a:t>of</a:t>
            </a:r>
            <a:r>
              <a:rPr lang="hr-HR" sz="4000" b="1" dirty="0">
                <a:solidFill>
                  <a:schemeClr val="bg1"/>
                </a:solidFill>
              </a:rPr>
              <a:t> </a:t>
            </a:r>
            <a:r>
              <a:rPr lang="hr-HR" sz="4000" b="1" dirty="0" err="1">
                <a:solidFill>
                  <a:schemeClr val="bg1"/>
                </a:solidFill>
              </a:rPr>
              <a:t>all</a:t>
            </a:r>
            <a:r>
              <a:rPr lang="hr-HR" sz="4000" b="1" dirty="0">
                <a:solidFill>
                  <a:schemeClr val="bg1"/>
                </a:solidFill>
              </a:rPr>
              <a:t> </a:t>
            </a:r>
            <a:r>
              <a:rPr lang="hr-HR" sz="4000" b="1" dirty="0" err="1">
                <a:solidFill>
                  <a:schemeClr val="bg1"/>
                </a:solidFill>
              </a:rPr>
              <a:t>events</a:t>
            </a:r>
            <a:endParaRPr lang="hr-HR" sz="4000" b="1" dirty="0">
              <a:solidFill>
                <a:schemeClr val="bg1"/>
              </a:solidFill>
            </a:endParaRPr>
          </a:p>
          <a:p>
            <a:r>
              <a:rPr lang="hr-HR" sz="4000" b="1" dirty="0">
                <a:solidFill>
                  <a:schemeClr val="bg1"/>
                </a:solidFill>
              </a:rPr>
              <a:t>News</a:t>
            </a:r>
          </a:p>
          <a:p>
            <a:r>
              <a:rPr lang="hr-HR" sz="4000" b="1" dirty="0" err="1">
                <a:solidFill>
                  <a:schemeClr val="bg1"/>
                </a:solidFill>
              </a:rPr>
              <a:t>Special</a:t>
            </a:r>
            <a:r>
              <a:rPr lang="hr-HR" sz="4000" b="1" dirty="0">
                <a:solidFill>
                  <a:schemeClr val="bg1"/>
                </a:solidFill>
              </a:rPr>
              <a:t> </a:t>
            </a:r>
            <a:r>
              <a:rPr lang="hr-HR" sz="4000" b="1" dirty="0" err="1">
                <a:solidFill>
                  <a:schemeClr val="bg1"/>
                </a:solidFill>
              </a:rPr>
              <a:t>search</a:t>
            </a:r>
            <a:r>
              <a:rPr lang="hr-HR" sz="4000" b="1" dirty="0">
                <a:solidFill>
                  <a:schemeClr val="bg1"/>
                </a:solidFill>
              </a:rPr>
              <a:t> </a:t>
            </a:r>
            <a:r>
              <a:rPr lang="hr-HR" sz="4000" b="1" dirty="0" err="1">
                <a:solidFill>
                  <a:schemeClr val="bg1"/>
                </a:solidFill>
              </a:rPr>
              <a:t>engines</a:t>
            </a:r>
            <a:r>
              <a:rPr lang="hr-HR" sz="4000" b="1" dirty="0">
                <a:solidFill>
                  <a:schemeClr val="bg1"/>
                </a:solidFill>
              </a:rPr>
              <a:t> – </a:t>
            </a:r>
            <a:r>
              <a:rPr lang="hr-HR" sz="4000" b="1" dirty="0" err="1">
                <a:solidFill>
                  <a:schemeClr val="bg1"/>
                </a:solidFill>
              </a:rPr>
              <a:t>linkage</a:t>
            </a:r>
            <a:r>
              <a:rPr lang="hr-HR" sz="4000" b="1" dirty="0">
                <a:solidFill>
                  <a:schemeClr val="bg1"/>
                </a:solidFill>
              </a:rPr>
              <a:t> to participants</a:t>
            </a:r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37975"/>
            <a:ext cx="5181600" cy="392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57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Facebook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3,600 followers</a:t>
            </a:r>
          </a:p>
          <a:p>
            <a:r>
              <a:rPr lang="en-US" b="1" dirty="0">
                <a:solidFill>
                  <a:schemeClr val="bg1"/>
                </a:solidFill>
              </a:rPr>
              <a:t>Boosting posts – </a:t>
            </a:r>
            <a:r>
              <a:rPr lang="en-US" b="1" dirty="0" err="1">
                <a:solidFill>
                  <a:schemeClr val="bg1"/>
                </a:solidFill>
              </a:rPr>
              <a:t>enhanceing</a:t>
            </a:r>
            <a:r>
              <a:rPr lang="en-US" b="1" dirty="0">
                <a:solidFill>
                  <a:schemeClr val="bg1"/>
                </a:solidFill>
              </a:rPr>
              <a:t> our visibility on social media</a:t>
            </a:r>
          </a:p>
          <a:p>
            <a:r>
              <a:rPr lang="en-US" b="1" dirty="0">
                <a:solidFill>
                  <a:schemeClr val="bg1"/>
                </a:solidFill>
              </a:rPr>
              <a:t>Facebook Giveaways – idea to get more followers and likes</a:t>
            </a:r>
          </a:p>
          <a:p>
            <a:r>
              <a:rPr lang="en-US" b="1" dirty="0">
                <a:solidFill>
                  <a:schemeClr val="bg1"/>
                </a:solidFill>
              </a:rPr>
              <a:t>We invite influencers to talk about us</a:t>
            </a:r>
          </a:p>
          <a:p>
            <a:endParaRPr lang="hr-HR" dirty="0"/>
          </a:p>
        </p:txBody>
      </p:sp>
      <p:pic>
        <p:nvPicPr>
          <p:cNvPr id="6" name="Rezervirano mjesto sadržaja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3022" y="1855316"/>
            <a:ext cx="4291956" cy="42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41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err="1">
                <a:solidFill>
                  <a:schemeClr val="bg1"/>
                </a:solidFill>
              </a:rPr>
              <a:t>Mailchimp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mailing</a:t>
            </a:r>
            <a:r>
              <a:rPr lang="hr-HR" b="1" dirty="0">
                <a:solidFill>
                  <a:schemeClr val="bg1"/>
                </a:solidFill>
              </a:rPr>
              <a:t> list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Collecting e-mail addresses for 10 years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Regular sending of notifications about events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 err="1">
                <a:solidFill>
                  <a:schemeClr val="bg1"/>
                </a:solidFill>
              </a:rPr>
              <a:t>Sorting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contacts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by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interest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 err="1">
                <a:solidFill>
                  <a:schemeClr val="bg1"/>
                </a:solidFill>
              </a:rPr>
              <a:t>Over</a:t>
            </a:r>
            <a:r>
              <a:rPr lang="hr-HR" b="1" dirty="0">
                <a:solidFill>
                  <a:schemeClr val="bg1"/>
                </a:solidFill>
              </a:rPr>
              <a:t> 1,000 </a:t>
            </a:r>
            <a:r>
              <a:rPr lang="hr-HR" b="1" dirty="0" err="1">
                <a:solidFill>
                  <a:schemeClr val="bg1"/>
                </a:solidFill>
              </a:rPr>
              <a:t>contacts</a:t>
            </a:r>
            <a:endParaRPr lang="hr-HR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</p:txBody>
      </p:sp>
      <p:pic>
        <p:nvPicPr>
          <p:cNvPr id="6" name="Rezervirano mjesto sadržaja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73928" y="1825625"/>
            <a:ext cx="357814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bg1"/>
                </a:solidFill>
              </a:rPr>
              <a:t>Posters &amp; Jumbo Posters</a:t>
            </a:r>
            <a:br>
              <a:rPr lang="hr-HR" dirty="0"/>
            </a:b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 err="1">
                <a:solidFill>
                  <a:schemeClr val="bg1"/>
                </a:solidFill>
              </a:rPr>
              <a:t>Small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posters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we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create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ourselves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Jumbo </a:t>
            </a:r>
            <a:r>
              <a:rPr lang="hr-HR" b="1" dirty="0" err="1">
                <a:solidFill>
                  <a:schemeClr val="bg1"/>
                </a:solidFill>
              </a:rPr>
              <a:t>posters</a:t>
            </a:r>
            <a:r>
              <a:rPr lang="hr-HR" b="1" dirty="0">
                <a:solidFill>
                  <a:schemeClr val="bg1"/>
                </a:solidFill>
              </a:rPr>
              <a:t> are </a:t>
            </a:r>
            <a:r>
              <a:rPr lang="hr-HR" b="1" dirty="0" err="1">
                <a:solidFill>
                  <a:schemeClr val="bg1"/>
                </a:solidFill>
              </a:rPr>
              <a:t>designed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by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professionals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Every Tuesday we put up posters in all important places in </a:t>
            </a:r>
            <a:r>
              <a:rPr lang="en-US" b="1" dirty="0" err="1">
                <a:solidFill>
                  <a:schemeClr val="bg1"/>
                </a:solidFill>
              </a:rPr>
              <a:t>Samobor</a:t>
            </a:r>
            <a:r>
              <a:rPr lang="en-US" b="1" dirty="0">
                <a:solidFill>
                  <a:schemeClr val="bg1"/>
                </a:solidFill>
              </a:rPr>
              <a:t> and the surrounding area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Once a month we present a Jumbo poster with the most important events</a:t>
            </a:r>
            <a:endParaRPr lang="hr-HR" b="1" dirty="0">
              <a:solidFill>
                <a:schemeClr val="bg1"/>
              </a:solidFill>
            </a:endParaRPr>
          </a:p>
          <a:p>
            <a:endParaRPr lang="hr-HR" dirty="0"/>
          </a:p>
        </p:txBody>
      </p:sp>
      <p:pic>
        <p:nvPicPr>
          <p:cNvPr id="7" name="Rezervirano mjesto sadržaja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38382"/>
            <a:ext cx="5181600" cy="392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57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Radio show &amp; </a:t>
            </a:r>
            <a:r>
              <a:rPr lang="hr-HR" b="1" dirty="0" err="1">
                <a:solidFill>
                  <a:schemeClr val="bg1"/>
                </a:solidFill>
              </a:rPr>
              <a:t>local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newspapers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Every week we are present in announcements on local radio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Local media have their web and Facebook pages where our news is repeated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Local printed editions are rare, but we try to participate in that form of </a:t>
            </a:r>
            <a:r>
              <a:rPr lang="hr-HR" b="1" dirty="0" err="1">
                <a:solidFill>
                  <a:schemeClr val="bg1"/>
                </a:solidFill>
              </a:rPr>
              <a:t>informing</a:t>
            </a:r>
            <a:r>
              <a:rPr lang="en-US" b="1" dirty="0">
                <a:solidFill>
                  <a:schemeClr val="bg1"/>
                </a:solidFill>
              </a:rPr>
              <a:t> as well</a:t>
            </a:r>
            <a:endParaRPr lang="hr-HR" b="1" dirty="0">
              <a:solidFill>
                <a:schemeClr val="bg1"/>
              </a:solidFill>
            </a:endParaRPr>
          </a:p>
        </p:txBody>
      </p:sp>
      <p:pic>
        <p:nvPicPr>
          <p:cNvPr id="7" name="Rezervirano mjesto sadržaja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37975"/>
            <a:ext cx="5181600" cy="392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3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POUS </a:t>
            </a:r>
            <a:r>
              <a:rPr lang="hr-HR" b="1" dirty="0" err="1">
                <a:solidFill>
                  <a:schemeClr val="bg1"/>
                </a:solidFill>
              </a:rPr>
              <a:t>Monthly</a:t>
            </a:r>
            <a:r>
              <a:rPr lang="hr-HR" b="1" dirty="0">
                <a:solidFill>
                  <a:schemeClr val="bg1"/>
                </a:solidFill>
              </a:rPr>
              <a:t> program – Newsletter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At the beginning of each month, we send a newsletter - Monthly program of events</a:t>
            </a:r>
            <a:endParaRPr lang="hr-HR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E-mail addresses have been collected for </a:t>
            </a:r>
            <a:r>
              <a:rPr lang="hr-HR" b="1" dirty="0">
                <a:solidFill>
                  <a:schemeClr val="bg1"/>
                </a:solidFill>
              </a:rPr>
              <a:t>10</a:t>
            </a:r>
            <a:r>
              <a:rPr lang="en-US" b="1" dirty="0">
                <a:solidFill>
                  <a:schemeClr val="bg1"/>
                </a:solidFill>
              </a:rPr>
              <a:t> years</a:t>
            </a:r>
            <a:endParaRPr lang="hr-HR" b="1" dirty="0">
              <a:solidFill>
                <a:schemeClr val="bg1"/>
              </a:solidFill>
            </a:endParaRPr>
          </a:p>
          <a:p>
            <a:endParaRPr lang="hr-HR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102118"/>
            <a:ext cx="5181600" cy="379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3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Look at the bigger picture</a:t>
            </a:r>
            <a:endParaRPr lang="hr-HR" sz="3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r-HR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Artificial Intelligence is taking all </a:t>
            </a:r>
            <a:r>
              <a:rPr lang="hr-HR" sz="3600" b="1" dirty="0" err="1">
                <a:solidFill>
                  <a:schemeClr val="bg1"/>
                </a:solidFill>
              </a:rPr>
              <a:t>work</a:t>
            </a:r>
            <a:r>
              <a:rPr lang="hr-HR" sz="3600" b="1" dirty="0">
                <a:solidFill>
                  <a:schemeClr val="bg1"/>
                </a:solidFill>
              </a:rPr>
              <a:t> </a:t>
            </a:r>
            <a:r>
              <a:rPr lang="en-US" sz="3600" b="1" dirty="0">
                <a:solidFill>
                  <a:schemeClr val="bg1"/>
                </a:solidFill>
              </a:rPr>
              <a:t>places </a:t>
            </a:r>
            <a:endParaRPr lang="hr-HR" sz="3600" b="1" dirty="0">
              <a:solidFill>
                <a:schemeClr val="bg1"/>
              </a:solidFill>
            </a:endParaRPr>
          </a:p>
          <a:p>
            <a:endParaRPr lang="hr-HR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Working places for people </a:t>
            </a:r>
            <a:r>
              <a:rPr lang="hr-HR" sz="3600" b="1" dirty="0">
                <a:solidFill>
                  <a:schemeClr val="bg1"/>
                </a:solidFill>
              </a:rPr>
              <a:t>are</a:t>
            </a:r>
            <a:r>
              <a:rPr lang="en-US" sz="3600" b="1" dirty="0">
                <a:solidFill>
                  <a:schemeClr val="bg1"/>
                </a:solidFill>
              </a:rPr>
              <a:t> disappearing</a:t>
            </a:r>
            <a:endParaRPr lang="hr-HR" sz="3600" b="1" dirty="0">
              <a:solidFill>
                <a:schemeClr val="bg1"/>
              </a:solidFill>
            </a:endParaRPr>
          </a:p>
          <a:p>
            <a:endParaRPr lang="hr-HR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117630"/>
            <a:ext cx="5181600" cy="37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348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4800" b="1" dirty="0">
                <a:solidFill>
                  <a:schemeClr val="bg1"/>
                </a:solidFill>
              </a:rPr>
              <a:t>Adult </a:t>
            </a:r>
            <a:r>
              <a:rPr lang="hr-HR" sz="4800" b="1" dirty="0" err="1">
                <a:solidFill>
                  <a:schemeClr val="bg1"/>
                </a:solidFill>
              </a:rPr>
              <a:t>education</a:t>
            </a:r>
            <a:r>
              <a:rPr lang="hr-HR" sz="4800" b="1" dirty="0">
                <a:solidFill>
                  <a:schemeClr val="bg1"/>
                </a:solidFill>
              </a:rPr>
              <a:t> </a:t>
            </a:r>
            <a:r>
              <a:rPr lang="hr-HR" sz="4800" b="1" dirty="0" err="1">
                <a:solidFill>
                  <a:schemeClr val="bg1"/>
                </a:solidFill>
              </a:rPr>
              <a:t>is</a:t>
            </a:r>
            <a:r>
              <a:rPr lang="hr-HR" sz="4800" b="1" dirty="0">
                <a:solidFill>
                  <a:schemeClr val="bg1"/>
                </a:solidFill>
              </a:rPr>
              <a:t> </a:t>
            </a:r>
            <a:r>
              <a:rPr lang="hr-HR" sz="4800" b="1" dirty="0" err="1">
                <a:solidFill>
                  <a:schemeClr val="bg1"/>
                </a:solidFill>
              </a:rPr>
              <a:t>solution</a:t>
            </a:r>
            <a:r>
              <a:rPr lang="hr-HR" sz="4800" b="1" dirty="0">
                <a:solidFill>
                  <a:schemeClr val="bg1"/>
                </a:solidFill>
              </a:rPr>
              <a:t> to a problem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Creating </a:t>
            </a:r>
            <a:r>
              <a:rPr lang="hr-HR" b="1" dirty="0" err="1">
                <a:solidFill>
                  <a:schemeClr val="bg1"/>
                </a:solidFill>
              </a:rPr>
              <a:t>new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jobs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through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new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ideas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Creating </a:t>
            </a:r>
            <a:r>
              <a:rPr lang="hr-HR" b="1" dirty="0" err="1">
                <a:solidFill>
                  <a:schemeClr val="bg1"/>
                </a:solidFill>
              </a:rPr>
              <a:t>new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way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of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making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money</a:t>
            </a:r>
            <a:r>
              <a:rPr lang="hr-HR" b="1" dirty="0">
                <a:solidFill>
                  <a:schemeClr val="bg1"/>
                </a:solidFill>
              </a:rPr>
              <a:t> for </a:t>
            </a:r>
            <a:r>
              <a:rPr lang="hr-HR" b="1" dirty="0" err="1">
                <a:solidFill>
                  <a:schemeClr val="bg1"/>
                </a:solidFill>
              </a:rPr>
              <a:t>living</a:t>
            </a:r>
            <a:endParaRPr lang="hr-HR" b="1" dirty="0">
              <a:solidFill>
                <a:schemeClr val="bg1"/>
              </a:solidFill>
            </a:endParaRPr>
          </a:p>
          <a:p>
            <a:r>
              <a:rPr lang="hr-HR" b="1" dirty="0">
                <a:solidFill>
                  <a:schemeClr val="bg1"/>
                </a:solidFill>
              </a:rPr>
              <a:t>Adult </a:t>
            </a:r>
            <a:r>
              <a:rPr lang="hr-HR" b="1" dirty="0" err="1">
                <a:solidFill>
                  <a:schemeClr val="bg1"/>
                </a:solidFill>
              </a:rPr>
              <a:t>education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can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be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tool</a:t>
            </a:r>
            <a:r>
              <a:rPr lang="hr-HR" b="1" dirty="0">
                <a:solidFill>
                  <a:schemeClr val="bg1"/>
                </a:solidFill>
              </a:rPr>
              <a:t> for </a:t>
            </a:r>
            <a:r>
              <a:rPr lang="hr-HR" b="1" dirty="0" err="1">
                <a:solidFill>
                  <a:schemeClr val="bg1"/>
                </a:solidFill>
              </a:rPr>
              <a:t>achieving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that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goal</a:t>
            </a:r>
            <a:endParaRPr lang="hr-HR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  <a:p>
            <a:endParaRPr lang="hr-HR" b="1" dirty="0">
              <a:solidFill>
                <a:schemeClr val="bg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274094"/>
            <a:ext cx="5181600" cy="345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1246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hr-HR" b="1">
                <a:solidFill>
                  <a:schemeClr val="bg1"/>
                </a:solidFill>
              </a:rPr>
            </a:br>
            <a:br>
              <a:rPr lang="hr-HR" b="1">
                <a:solidFill>
                  <a:schemeClr val="bg1"/>
                </a:solidFill>
              </a:rPr>
            </a:br>
            <a:br>
              <a:rPr lang="hr-HR" b="1">
                <a:solidFill>
                  <a:schemeClr val="bg1"/>
                </a:solidFill>
              </a:rPr>
            </a:br>
            <a:br>
              <a:rPr lang="hr-HR" b="1">
                <a:solidFill>
                  <a:schemeClr val="bg1"/>
                </a:solidFill>
              </a:rPr>
            </a:br>
            <a:br>
              <a:rPr lang="hr-HR" b="1">
                <a:solidFill>
                  <a:schemeClr val="bg1"/>
                </a:solidFill>
              </a:rPr>
            </a:br>
            <a:br>
              <a:rPr lang="hr-HR" b="1">
                <a:solidFill>
                  <a:schemeClr val="bg1"/>
                </a:solidFill>
              </a:rPr>
            </a:br>
            <a:r>
              <a:rPr lang="hr-HR" b="1">
                <a:solidFill>
                  <a:schemeClr val="bg1"/>
                </a:solidFill>
              </a:rPr>
              <a:t>Thank</a:t>
            </a:r>
            <a:r>
              <a:rPr lang="hr-HR" b="1" dirty="0">
                <a:solidFill>
                  <a:schemeClr val="bg1"/>
                </a:solidFill>
              </a:rPr>
              <a:t> </a:t>
            </a:r>
            <a:r>
              <a:rPr lang="hr-HR" b="1" dirty="0" err="1">
                <a:solidFill>
                  <a:schemeClr val="bg1"/>
                </a:solidFill>
              </a:rPr>
              <a:t>you</a:t>
            </a:r>
            <a:r>
              <a:rPr lang="hr-HR" b="1" dirty="0">
                <a:solidFill>
                  <a:schemeClr val="bg1"/>
                </a:solidFill>
              </a:rPr>
              <a:t> for </a:t>
            </a:r>
            <a:r>
              <a:rPr lang="hr-HR" b="1" dirty="0" err="1">
                <a:solidFill>
                  <a:schemeClr val="bg1"/>
                </a:solidFill>
              </a:rPr>
              <a:t>attention</a:t>
            </a:r>
            <a:br>
              <a:rPr lang="hr-HR" b="1" dirty="0">
                <a:solidFill>
                  <a:schemeClr val="bg1"/>
                </a:solidFill>
              </a:rPr>
            </a:br>
            <a:r>
              <a:rPr lang="hr-HR" b="1" dirty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endParaRPr lang="hr-H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491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</TotalTime>
  <Words>677</Words>
  <Application>Microsoft Office PowerPoint</Application>
  <PresentationFormat>Široki zaslon</PresentationFormat>
  <Paragraphs>118</Paragraphs>
  <Slides>21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Wingdings</vt:lpstr>
      <vt:lpstr>Tema sustava Office</vt:lpstr>
      <vt:lpstr>POU Samobor - example of good practice of an adult education institution (promotion and implementation of activities)</vt:lpstr>
      <vt:lpstr>About us</vt:lpstr>
      <vt:lpstr>Adult education department</vt:lpstr>
      <vt:lpstr>Civic Tuesday</vt:lpstr>
      <vt:lpstr>Adult education - how it is organized</vt:lpstr>
      <vt:lpstr>How to serve the public education needs</vt:lpstr>
      <vt:lpstr>Our role in the community</vt:lpstr>
      <vt:lpstr>Designing program in cooperation with association</vt:lpstr>
      <vt:lpstr>Designing program in EU project</vt:lpstr>
      <vt:lpstr>Designing program in EU project 2</vt:lpstr>
      <vt:lpstr>Designing program in cooperation with employer</vt:lpstr>
      <vt:lpstr>How we communicate with the public</vt:lpstr>
      <vt:lpstr>WEBSITE</vt:lpstr>
      <vt:lpstr>Facebook</vt:lpstr>
      <vt:lpstr>Mailchimp mailing list</vt:lpstr>
      <vt:lpstr>Posters &amp; Jumbo Posters </vt:lpstr>
      <vt:lpstr>Radio show &amp; local newspapers </vt:lpstr>
      <vt:lpstr>POUS Monthly program – Newsletter </vt:lpstr>
      <vt:lpstr>Look at the bigger picture</vt:lpstr>
      <vt:lpstr>Adult education is solution to a problem</vt:lpstr>
      <vt:lpstr>      Thank you for attention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Microsoftov račun</dc:creator>
  <cp:lastModifiedBy>Itana Bukovac</cp:lastModifiedBy>
  <cp:revision>101</cp:revision>
  <dcterms:created xsi:type="dcterms:W3CDTF">2022-11-27T11:01:16Z</dcterms:created>
  <dcterms:modified xsi:type="dcterms:W3CDTF">2023-10-02T06:27:54Z</dcterms:modified>
</cp:coreProperties>
</file>