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8" r:id="rId4"/>
  </p:sldMasterIdLst>
  <p:notesMasterIdLst>
    <p:notesMasterId r:id="rId26"/>
  </p:notesMasterIdLst>
  <p:handoutMasterIdLst>
    <p:handoutMasterId r:id="rId27"/>
  </p:handoutMasterIdLst>
  <p:sldIdLst>
    <p:sldId id="332" r:id="rId5"/>
    <p:sldId id="276" r:id="rId6"/>
    <p:sldId id="344" r:id="rId7"/>
    <p:sldId id="338" r:id="rId8"/>
    <p:sldId id="351" r:id="rId9"/>
    <p:sldId id="349" r:id="rId10"/>
    <p:sldId id="316" r:id="rId11"/>
    <p:sldId id="353" r:id="rId12"/>
    <p:sldId id="355" r:id="rId13"/>
    <p:sldId id="322" r:id="rId14"/>
    <p:sldId id="341" r:id="rId15"/>
    <p:sldId id="343" r:id="rId16"/>
    <p:sldId id="324" r:id="rId17"/>
    <p:sldId id="325" r:id="rId18"/>
    <p:sldId id="352" r:id="rId19"/>
    <p:sldId id="347" r:id="rId20"/>
    <p:sldId id="330" r:id="rId21"/>
    <p:sldId id="354" r:id="rId22"/>
    <p:sldId id="356" r:id="rId23"/>
    <p:sldId id="357" r:id="rId24"/>
    <p:sldId id="333" r:id="rId25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>
            <a:extLst>
              <a:ext uri="{FF2B5EF4-FFF2-40B4-BE49-F238E27FC236}">
                <a16:creationId xmlns:a16="http://schemas.microsoft.com/office/drawing/2014/main" id="{C55083A2-BF4F-E638-EEEF-586EF8DE065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E59F840F-DD46-2AA0-B62F-D2381F251CE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78EC58-5E53-4C05-8053-9B2DA423DE2A}" type="datetimeFigureOut">
              <a:rPr lang="hr-HR" smtClean="0"/>
              <a:t>2.10.2023.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CCF97696-3DBB-D985-6EF6-735FB934D3A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1361BFB3-2424-6EEC-2971-141C002E89B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2AD7DF-0449-4E75-B4C1-166395B6C2A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27591020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958" cy="498396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51098" y="0"/>
            <a:ext cx="2944958" cy="498396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r">
              <a:defRPr sz="1200"/>
            </a:lvl1pPr>
          </a:lstStyle>
          <a:p>
            <a:fld id="{961FB480-74BE-4106-BFBB-C6C03FCC9014}" type="datetimeFigureOut">
              <a:rPr lang="hr-HR" smtClean="0"/>
              <a:t>2.10.2023.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08" tIns="46054" rIns="92108" bIns="46054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79606" y="4777612"/>
            <a:ext cx="5438464" cy="3907800"/>
          </a:xfrm>
          <a:prstGeom prst="rect">
            <a:avLst/>
          </a:prstGeom>
        </p:spPr>
        <p:txBody>
          <a:bodyPr vert="horz" lIns="92108" tIns="46054" rIns="92108" bIns="46054" rtlCol="0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9428244"/>
            <a:ext cx="2944958" cy="498396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51098" y="9428244"/>
            <a:ext cx="2944958" cy="498396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r">
              <a:defRPr sz="1200"/>
            </a:lvl1pPr>
          </a:lstStyle>
          <a:p>
            <a:fld id="{D665A6F3-C4CC-4A69-BE07-834DAFAE43F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19103830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6BC6BE-71E3-42CE-8534-5769A95724C6}" type="slidenum">
              <a:rPr lang="en-US" smtClean="0"/>
              <a:t>2</a:t>
            </a:fld>
            <a:endParaRPr lang="en-US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97F11176-E615-ACE3-7303-26558BE2F86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zaglavlja 5">
            <a:extLst>
              <a:ext uri="{FF2B5EF4-FFF2-40B4-BE49-F238E27FC236}">
                <a16:creationId xmlns:a16="http://schemas.microsoft.com/office/drawing/2014/main" id="{1B1A39EA-AB96-1291-8859-45BBD632C74E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904162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800"/>
              </a:spcAft>
              <a:buFont typeface="Wingdings" panose="05000000000000000000" pitchFamily="2" charset="2"/>
              <a:buNone/>
              <a:tabLst>
                <a:tab pos="457200" algn="l"/>
              </a:tabLst>
            </a:pPr>
            <a:endParaRPr lang="hr-HR" sz="1200" b="0" u="none" dirty="0">
              <a:cs typeface="Arial" pitchFamily="34" charset="0"/>
            </a:endParaRPr>
          </a:p>
          <a:p>
            <a:pPr>
              <a:spcAft>
                <a:spcPts val="800"/>
              </a:spcAft>
              <a:buFont typeface="Wingdings" panose="05000000000000000000" pitchFamily="2" charset="2"/>
              <a:buNone/>
              <a:tabLst>
                <a:tab pos="457200" algn="l"/>
              </a:tabLst>
            </a:pPr>
            <a:endParaRPr lang="en-GB" sz="1200" b="1" u="none" dirty="0">
              <a:cs typeface="Arial" pitchFamily="34" charset="0"/>
            </a:endParaRPr>
          </a:p>
          <a:p>
            <a:endParaRPr lang="hr-HR" dirty="0"/>
          </a:p>
          <a:p>
            <a:pPr>
              <a:defRPr/>
            </a:pPr>
            <a:r>
              <a:rPr lang="en-GB" sz="1800" dirty="0"/>
              <a:t>Public authorities in the area of the vocational education for associated trades and crafts: </a:t>
            </a:r>
          </a:p>
          <a:p>
            <a:pPr>
              <a:defRPr/>
            </a:pPr>
            <a:r>
              <a:rPr lang="en-GB" sz="1800" dirty="0"/>
              <a:t>initial high-school education: </a:t>
            </a:r>
          </a:p>
          <a:p>
            <a:pPr lvl="1">
              <a:defRPr/>
            </a:pPr>
            <a:r>
              <a:rPr lang="en-GB" sz="1800" b="1" i="1" dirty="0">
                <a:solidFill>
                  <a:schemeClr val="tx2">
                    <a:lumMod val="50000"/>
                  </a:schemeClr>
                </a:solidFill>
              </a:rPr>
              <a:t>conducting trades, crafts and legal entities licensing for practical and apprenticeship training, verifying apprenticeship </a:t>
            </a:r>
            <a:r>
              <a:rPr lang="hr-HR" sz="1800" b="1" i="1" dirty="0" err="1">
                <a:solidFill>
                  <a:schemeClr val="tx2">
                    <a:lumMod val="50000"/>
                  </a:schemeClr>
                </a:solidFill>
              </a:rPr>
              <a:t>contracts</a:t>
            </a:r>
            <a:r>
              <a:rPr lang="hr-HR" sz="1800" b="1" i="1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hr-HR" sz="1800" b="1" i="1" dirty="0" err="1">
                <a:solidFill>
                  <a:schemeClr val="tx2">
                    <a:lumMod val="50000"/>
                  </a:schemeClr>
                </a:solidFill>
              </a:rPr>
              <a:t>participating</a:t>
            </a:r>
            <a:r>
              <a:rPr lang="hr-HR" sz="1800" b="1" i="1" dirty="0">
                <a:solidFill>
                  <a:schemeClr val="tx2">
                    <a:lumMod val="50000"/>
                  </a:schemeClr>
                </a:solidFill>
              </a:rPr>
              <a:t> in apprenticeship exams</a:t>
            </a:r>
            <a:r>
              <a:rPr lang="en-GB" sz="1800" b="1" i="1" dirty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pPr lvl="1">
              <a:buFont typeface="Arial" charset="0"/>
              <a:buNone/>
              <a:defRPr/>
            </a:pPr>
            <a:endParaRPr lang="en-GB" sz="1600" i="1" dirty="0"/>
          </a:p>
          <a:p>
            <a:pPr>
              <a:defRPr/>
            </a:pPr>
            <a:r>
              <a:rPr lang="en-GB" sz="1800" dirty="0"/>
              <a:t>the area of continuing education for trades and crafts:  </a:t>
            </a:r>
          </a:p>
          <a:p>
            <a:pPr lvl="1">
              <a:defRPr/>
            </a:pPr>
            <a:r>
              <a:rPr lang="en-GB" sz="1800" b="1" i="1" dirty="0">
                <a:solidFill>
                  <a:schemeClr val="tx2">
                    <a:lumMod val="50000"/>
                  </a:schemeClr>
                </a:solidFill>
              </a:rPr>
              <a:t>conducting master craftsman exams, vocational competences exams and other forms of lifelong learning in the area of trades and crafts </a:t>
            </a:r>
          </a:p>
          <a:p>
            <a:pPr lvl="1">
              <a:buFont typeface="Arial" charset="0"/>
              <a:buNone/>
              <a:defRPr/>
            </a:pPr>
            <a:endParaRPr lang="en-GB" sz="1600" i="1" dirty="0"/>
          </a:p>
          <a:p>
            <a:pPr>
              <a:defRPr/>
            </a:pPr>
            <a:r>
              <a:rPr lang="en-GB" sz="1800" dirty="0"/>
              <a:t>other activities connected to the cooperation with the relevant public authorities, institutions and associations in country and abroad in order to exchange mutual experiences and further enhance vocational education</a:t>
            </a:r>
          </a:p>
          <a:p>
            <a:endParaRPr lang="en-US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6BC6BE-71E3-42CE-8534-5769A95724C6}" type="slidenum">
              <a:rPr lang="en-US" smtClean="0"/>
              <a:t>3</a:t>
            </a:fld>
            <a:endParaRPr lang="en-US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7EB76771-921F-A013-90F2-5687D9442C0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zaglavlja 5">
            <a:extLst>
              <a:ext uri="{FF2B5EF4-FFF2-40B4-BE49-F238E27FC236}">
                <a16:creationId xmlns:a16="http://schemas.microsoft.com/office/drawing/2014/main" id="{4760AFF3-46F8-B23D-DEA1-B922EA3DF4B0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610094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5A6F3-C4CC-4A69-BE07-834DAFAE43F3}" type="slidenum">
              <a:rPr lang="hr-HR" smtClean="0"/>
              <a:t>4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CFAC16FD-4DCA-E9ED-D43D-50582813349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zaglavlja 5">
            <a:extLst>
              <a:ext uri="{FF2B5EF4-FFF2-40B4-BE49-F238E27FC236}">
                <a16:creationId xmlns:a16="http://schemas.microsoft.com/office/drawing/2014/main" id="{FBBC7EB4-72DF-763D-86BC-B080C989CD89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169223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800"/>
              </a:spcAft>
              <a:buFont typeface="Wingdings" panose="05000000000000000000" pitchFamily="2" charset="2"/>
              <a:buNone/>
              <a:tabLst>
                <a:tab pos="457200" algn="l"/>
              </a:tabLst>
            </a:pPr>
            <a:endParaRPr lang="hr-HR" sz="1200" b="0" u="none" dirty="0">
              <a:cs typeface="Arial" pitchFamily="34" charset="0"/>
            </a:endParaRPr>
          </a:p>
          <a:p>
            <a:pPr>
              <a:spcAft>
                <a:spcPts val="800"/>
              </a:spcAft>
              <a:buFont typeface="Wingdings" panose="05000000000000000000" pitchFamily="2" charset="2"/>
              <a:buNone/>
              <a:tabLst>
                <a:tab pos="457200" algn="l"/>
              </a:tabLst>
            </a:pPr>
            <a:endParaRPr lang="en-GB" sz="1200" b="1" u="none" dirty="0">
              <a:cs typeface="Arial" pitchFamily="34" charset="0"/>
            </a:endParaRPr>
          </a:p>
          <a:p>
            <a:endParaRPr lang="hr-HR" dirty="0"/>
          </a:p>
          <a:p>
            <a:pPr>
              <a:defRPr/>
            </a:pPr>
            <a:r>
              <a:rPr lang="en-GB" sz="1800" dirty="0"/>
              <a:t>Public authorities in the area of the vocational education for associated trades and crafts: </a:t>
            </a:r>
          </a:p>
          <a:p>
            <a:pPr>
              <a:defRPr/>
            </a:pPr>
            <a:r>
              <a:rPr lang="en-GB" sz="1800" dirty="0"/>
              <a:t>initial high-school education: </a:t>
            </a:r>
          </a:p>
          <a:p>
            <a:pPr lvl="1">
              <a:defRPr/>
            </a:pPr>
            <a:r>
              <a:rPr lang="en-GB" sz="1800" b="1" i="1" dirty="0">
                <a:solidFill>
                  <a:schemeClr val="tx2">
                    <a:lumMod val="50000"/>
                  </a:schemeClr>
                </a:solidFill>
              </a:rPr>
              <a:t>conducting trades, crafts and legal entities licensing for practical and apprenticeship training, verifying apprenticeship </a:t>
            </a:r>
            <a:r>
              <a:rPr lang="hr-HR" sz="1800" b="1" i="1" dirty="0" err="1">
                <a:solidFill>
                  <a:schemeClr val="tx2">
                    <a:lumMod val="50000"/>
                  </a:schemeClr>
                </a:solidFill>
              </a:rPr>
              <a:t>contracts</a:t>
            </a:r>
            <a:r>
              <a:rPr lang="hr-HR" sz="1800" b="1" i="1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hr-HR" sz="1800" b="1" i="1" dirty="0" err="1">
                <a:solidFill>
                  <a:schemeClr val="tx2">
                    <a:lumMod val="50000"/>
                  </a:schemeClr>
                </a:solidFill>
              </a:rPr>
              <a:t>participating</a:t>
            </a:r>
            <a:r>
              <a:rPr lang="hr-HR" sz="1800" b="1" i="1" dirty="0">
                <a:solidFill>
                  <a:schemeClr val="tx2">
                    <a:lumMod val="50000"/>
                  </a:schemeClr>
                </a:solidFill>
              </a:rPr>
              <a:t> in apprenticeship exams</a:t>
            </a:r>
            <a:r>
              <a:rPr lang="en-GB" sz="1800" b="1" i="1" dirty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pPr lvl="1">
              <a:buFont typeface="Arial" charset="0"/>
              <a:buNone/>
              <a:defRPr/>
            </a:pPr>
            <a:endParaRPr lang="en-GB" sz="1600" i="1" dirty="0"/>
          </a:p>
          <a:p>
            <a:pPr>
              <a:defRPr/>
            </a:pPr>
            <a:r>
              <a:rPr lang="en-GB" sz="1800" dirty="0"/>
              <a:t>the area of continuing education for trades and crafts:  </a:t>
            </a:r>
          </a:p>
          <a:p>
            <a:pPr lvl="1">
              <a:defRPr/>
            </a:pPr>
            <a:r>
              <a:rPr lang="en-GB" sz="1800" b="1" i="1" dirty="0">
                <a:solidFill>
                  <a:schemeClr val="tx2">
                    <a:lumMod val="50000"/>
                  </a:schemeClr>
                </a:solidFill>
              </a:rPr>
              <a:t>conducting master craftsman exams, vocational competences exams and other forms of lifelong learning in the area of trades and crafts </a:t>
            </a:r>
          </a:p>
          <a:p>
            <a:pPr lvl="1">
              <a:buFont typeface="Arial" charset="0"/>
              <a:buNone/>
              <a:defRPr/>
            </a:pPr>
            <a:endParaRPr lang="en-GB" sz="1600" i="1" dirty="0"/>
          </a:p>
          <a:p>
            <a:pPr>
              <a:defRPr/>
            </a:pPr>
            <a:r>
              <a:rPr lang="en-GB" sz="1800" dirty="0"/>
              <a:t>other activities connected to the cooperation with the relevant public authorities, institutions and associations in country and abroad in order to exchange mutual experiences and further enhance vocational education</a:t>
            </a:r>
          </a:p>
          <a:p>
            <a:endParaRPr lang="en-US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6BC6BE-71E3-42CE-8534-5769A95724C6}" type="slidenum">
              <a:rPr lang="en-US" smtClean="0"/>
              <a:t>5</a:t>
            </a:fld>
            <a:endParaRPr lang="en-US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7EB76771-921F-A013-90F2-5687D9442C0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zaglavlja 5">
            <a:extLst>
              <a:ext uri="{FF2B5EF4-FFF2-40B4-BE49-F238E27FC236}">
                <a16:creationId xmlns:a16="http://schemas.microsoft.com/office/drawing/2014/main" id="{4760AFF3-46F8-B23D-DEA1-B922EA3DF4B0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424004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800"/>
              </a:spcAft>
              <a:buFont typeface="Wingdings" panose="05000000000000000000" pitchFamily="2" charset="2"/>
              <a:buNone/>
              <a:tabLst>
                <a:tab pos="457200" algn="l"/>
              </a:tabLst>
            </a:pPr>
            <a:endParaRPr lang="hr-HR" sz="1200" b="0" u="none" dirty="0">
              <a:cs typeface="Arial" pitchFamily="34" charset="0"/>
            </a:endParaRPr>
          </a:p>
          <a:p>
            <a:pPr>
              <a:spcAft>
                <a:spcPts val="800"/>
              </a:spcAft>
              <a:buFont typeface="Wingdings" panose="05000000000000000000" pitchFamily="2" charset="2"/>
              <a:buNone/>
              <a:tabLst>
                <a:tab pos="457200" algn="l"/>
              </a:tabLst>
            </a:pPr>
            <a:endParaRPr lang="en-GB" sz="1200" b="1" u="none" dirty="0">
              <a:cs typeface="Arial" pitchFamily="34" charset="0"/>
            </a:endParaRPr>
          </a:p>
          <a:p>
            <a:endParaRPr lang="hr-HR" dirty="0"/>
          </a:p>
          <a:p>
            <a:pPr>
              <a:defRPr/>
            </a:pPr>
            <a:r>
              <a:rPr lang="en-GB" sz="1800" dirty="0"/>
              <a:t>Public authorities in the area of the vocational education for associated trades and crafts: </a:t>
            </a:r>
          </a:p>
          <a:p>
            <a:pPr>
              <a:defRPr/>
            </a:pPr>
            <a:r>
              <a:rPr lang="en-GB" sz="1800" dirty="0"/>
              <a:t>initial high-school education: </a:t>
            </a:r>
          </a:p>
          <a:p>
            <a:pPr lvl="1">
              <a:defRPr/>
            </a:pPr>
            <a:r>
              <a:rPr lang="en-GB" sz="1800" b="1" i="1" dirty="0">
                <a:solidFill>
                  <a:schemeClr val="tx2">
                    <a:lumMod val="50000"/>
                  </a:schemeClr>
                </a:solidFill>
              </a:rPr>
              <a:t>conducting trades, crafts and legal entities licensing for practical and apprenticeship training, verifying apprenticeship </a:t>
            </a:r>
            <a:r>
              <a:rPr lang="hr-HR" sz="1800" b="1" i="1" dirty="0" err="1">
                <a:solidFill>
                  <a:schemeClr val="tx2">
                    <a:lumMod val="50000"/>
                  </a:schemeClr>
                </a:solidFill>
              </a:rPr>
              <a:t>contracts</a:t>
            </a:r>
            <a:r>
              <a:rPr lang="hr-HR" sz="1800" b="1" i="1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hr-HR" sz="1800" b="1" i="1" dirty="0" err="1">
                <a:solidFill>
                  <a:schemeClr val="tx2">
                    <a:lumMod val="50000"/>
                  </a:schemeClr>
                </a:solidFill>
              </a:rPr>
              <a:t>participating</a:t>
            </a:r>
            <a:r>
              <a:rPr lang="hr-HR" sz="1800" b="1" i="1" dirty="0">
                <a:solidFill>
                  <a:schemeClr val="tx2">
                    <a:lumMod val="50000"/>
                  </a:schemeClr>
                </a:solidFill>
              </a:rPr>
              <a:t> in apprenticeship exams</a:t>
            </a:r>
            <a:r>
              <a:rPr lang="en-GB" sz="1800" b="1" i="1" dirty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pPr lvl="1">
              <a:buFont typeface="Arial" charset="0"/>
              <a:buNone/>
              <a:defRPr/>
            </a:pPr>
            <a:endParaRPr lang="en-GB" sz="1600" i="1" dirty="0"/>
          </a:p>
          <a:p>
            <a:pPr>
              <a:defRPr/>
            </a:pPr>
            <a:r>
              <a:rPr lang="en-GB" sz="1800" dirty="0"/>
              <a:t>the area of continuing education for trades and crafts:  </a:t>
            </a:r>
          </a:p>
          <a:p>
            <a:pPr lvl="1">
              <a:defRPr/>
            </a:pPr>
            <a:r>
              <a:rPr lang="en-GB" sz="1800" b="1" i="1" dirty="0">
                <a:solidFill>
                  <a:schemeClr val="tx2">
                    <a:lumMod val="50000"/>
                  </a:schemeClr>
                </a:solidFill>
              </a:rPr>
              <a:t>conducting master craftsman exams, vocational competences exams and other forms of lifelong learning in the area of trades and crafts </a:t>
            </a:r>
          </a:p>
          <a:p>
            <a:pPr lvl="1">
              <a:buFont typeface="Arial" charset="0"/>
              <a:buNone/>
              <a:defRPr/>
            </a:pPr>
            <a:endParaRPr lang="en-GB" sz="1600" i="1" dirty="0"/>
          </a:p>
          <a:p>
            <a:pPr>
              <a:defRPr/>
            </a:pPr>
            <a:r>
              <a:rPr lang="en-GB" sz="1800" dirty="0"/>
              <a:t>other activities connected to the cooperation with the relevant public authorities, institutions and associations in country and abroad in order to exchange mutual experiences and further enhance vocational education</a:t>
            </a:r>
          </a:p>
          <a:p>
            <a:endParaRPr lang="en-US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6BC6BE-71E3-42CE-8534-5769A95724C6}" type="slidenum">
              <a:rPr lang="en-US" smtClean="0"/>
              <a:t>6</a:t>
            </a:fld>
            <a:endParaRPr lang="en-US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7EB76771-921F-A013-90F2-5687D9442C0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zaglavlja 5">
            <a:extLst>
              <a:ext uri="{FF2B5EF4-FFF2-40B4-BE49-F238E27FC236}">
                <a16:creationId xmlns:a16="http://schemas.microsoft.com/office/drawing/2014/main" id="{4760AFF3-46F8-B23D-DEA1-B922EA3DF4B0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258215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514CDAA-E638-4712-AA79-F294975BFC9D}" type="slidenum">
              <a:rPr lang="hr-HR" smtClean="0"/>
              <a:pPr>
                <a:defRPr/>
              </a:pPr>
              <a:t>7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C29F8601-41D8-53E6-F591-814EE71E4DE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zaglavlja 5">
            <a:extLst>
              <a:ext uri="{FF2B5EF4-FFF2-40B4-BE49-F238E27FC236}">
                <a16:creationId xmlns:a16="http://schemas.microsoft.com/office/drawing/2014/main" id="{0B54A085-1875-E80C-7517-BD70969788A8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629197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514CDAA-E638-4712-AA79-F294975BFC9D}" type="slidenum">
              <a:rPr lang="hr-HR" smtClean="0"/>
              <a:pPr>
                <a:defRPr/>
              </a:pPr>
              <a:t>8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C29F8601-41D8-53E6-F591-814EE71E4DE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zaglavlja 5">
            <a:extLst>
              <a:ext uri="{FF2B5EF4-FFF2-40B4-BE49-F238E27FC236}">
                <a16:creationId xmlns:a16="http://schemas.microsoft.com/office/drawing/2014/main" id="{0B54A085-1875-E80C-7517-BD70969788A8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740015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514CDAA-E638-4712-AA79-F294975BFC9D}" type="slidenum">
              <a:rPr lang="hr-HR" smtClean="0"/>
              <a:pPr>
                <a:defRPr/>
              </a:pPr>
              <a:t>9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C29F8601-41D8-53E6-F591-814EE71E4DE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zaglavlja 5">
            <a:extLst>
              <a:ext uri="{FF2B5EF4-FFF2-40B4-BE49-F238E27FC236}">
                <a16:creationId xmlns:a16="http://schemas.microsoft.com/office/drawing/2014/main" id="{0B54A085-1875-E80C-7517-BD70969788A8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820222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noProof="0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514CDAA-E638-4712-AA79-F294975BFC9D}" type="slidenum">
              <a:rPr lang="hr-HR" smtClean="0"/>
              <a:pPr>
                <a:defRPr/>
              </a:pPr>
              <a:t>10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5B9B68D0-47AF-5D54-956C-9CEB095FFEA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zaglavlja 5">
            <a:extLst>
              <a:ext uri="{FF2B5EF4-FFF2-40B4-BE49-F238E27FC236}">
                <a16:creationId xmlns:a16="http://schemas.microsoft.com/office/drawing/2014/main" id="{913FCA63-B002-5E5F-F139-CEE99FDCA9BD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635450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noProof="0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514CDAA-E638-4712-AA79-F294975BFC9D}" type="slidenum">
              <a:rPr lang="hr-HR" smtClean="0"/>
              <a:pPr>
                <a:defRPr/>
              </a:pPr>
              <a:t>11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A34001E6-6B12-DB28-A6F3-E474C896558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zaglavlja 5">
            <a:extLst>
              <a:ext uri="{FF2B5EF4-FFF2-40B4-BE49-F238E27FC236}">
                <a16:creationId xmlns:a16="http://schemas.microsoft.com/office/drawing/2014/main" id="{B015E06C-3345-380F-FBFD-D477A7441896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135790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noProof="0" dirty="0"/>
              <a:t>Further education in trades and crafts professions – LLL, continuing education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514CDAA-E638-4712-AA79-F294975BFC9D}" type="slidenum">
              <a:rPr lang="hr-HR" smtClean="0"/>
              <a:pPr>
                <a:defRPr/>
              </a:pPr>
              <a:t>12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6DA72543-5744-7740-0046-671BA4A9AAE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zaglavlja 5">
            <a:extLst>
              <a:ext uri="{FF2B5EF4-FFF2-40B4-BE49-F238E27FC236}">
                <a16:creationId xmlns:a16="http://schemas.microsoft.com/office/drawing/2014/main" id="{B96EB39E-9454-AAEE-84F1-4EC4EC726B2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360420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514CDAA-E638-4712-AA79-F294975BFC9D}" type="slidenum">
              <a:rPr lang="hr-HR" smtClean="0"/>
              <a:pPr>
                <a:defRPr/>
              </a:pPr>
              <a:t>13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E62E8E2B-2441-F219-AE8E-33620619470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zaglavlja 5">
            <a:extLst>
              <a:ext uri="{FF2B5EF4-FFF2-40B4-BE49-F238E27FC236}">
                <a16:creationId xmlns:a16="http://schemas.microsoft.com/office/drawing/2014/main" id="{5FD7C77C-44E5-626D-72CE-F560337009E7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965267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514CDAA-E638-4712-AA79-F294975BFC9D}" type="slidenum">
              <a:rPr lang="hr-HR" smtClean="0"/>
              <a:pPr>
                <a:defRPr/>
              </a:pPr>
              <a:t>14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F7C20C0C-EBA3-39E9-A5AB-C3DF4B6BD51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zaglavlja 5">
            <a:extLst>
              <a:ext uri="{FF2B5EF4-FFF2-40B4-BE49-F238E27FC236}">
                <a16:creationId xmlns:a16="http://schemas.microsoft.com/office/drawing/2014/main" id="{9858F7AF-EEC4-4D07-EA2A-C2E252ECA59D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747227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514CDAA-E638-4712-AA79-F294975BFC9D}" type="slidenum">
              <a:rPr lang="hr-HR" smtClean="0"/>
              <a:pPr>
                <a:defRPr/>
              </a:pPr>
              <a:t>15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E62E8E2B-2441-F219-AE8E-33620619470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zaglavlja 5">
            <a:extLst>
              <a:ext uri="{FF2B5EF4-FFF2-40B4-BE49-F238E27FC236}">
                <a16:creationId xmlns:a16="http://schemas.microsoft.com/office/drawing/2014/main" id="{5FD7C77C-44E5-626D-72CE-F560337009E7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089317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5A6F3-C4CC-4A69-BE07-834DAFAE43F3}" type="slidenum">
              <a:rPr lang="hr-HR" smtClean="0"/>
              <a:t>16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0C22AA9B-2B0E-2BC2-DDF4-A6728735212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zaglavlja 5">
            <a:extLst>
              <a:ext uri="{FF2B5EF4-FFF2-40B4-BE49-F238E27FC236}">
                <a16:creationId xmlns:a16="http://schemas.microsoft.com/office/drawing/2014/main" id="{FA00610B-5E50-2BFB-894A-99D8CF88D8D5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45418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r-HR" dirty="0"/>
              <a:t>22 occupations</a:t>
            </a:r>
          </a:p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514CDAA-E638-4712-AA79-F294975BFC9D}" type="slidenum">
              <a:rPr lang="hr-HR" smtClean="0"/>
              <a:pPr>
                <a:defRPr/>
              </a:pPr>
              <a:t>17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02A78692-5D1F-AC59-4BB6-0236966E10F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zaglavlja 5">
            <a:extLst>
              <a:ext uri="{FF2B5EF4-FFF2-40B4-BE49-F238E27FC236}">
                <a16:creationId xmlns:a16="http://schemas.microsoft.com/office/drawing/2014/main" id="{AE53D0E0-ED3B-FC04-9083-F31E6A56A0DE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47964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5A6F3-C4CC-4A69-BE07-834DAFAE43F3}" type="slidenum">
              <a:rPr lang="hr-HR" smtClean="0"/>
              <a:t>18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0C22AA9B-2B0E-2BC2-DDF4-A6728735212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zaglavlja 5">
            <a:extLst>
              <a:ext uri="{FF2B5EF4-FFF2-40B4-BE49-F238E27FC236}">
                <a16:creationId xmlns:a16="http://schemas.microsoft.com/office/drawing/2014/main" id="{FA00610B-5E50-2BFB-894A-99D8CF88D8D5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383327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5A6F3-C4CC-4A69-BE07-834DAFAE43F3}" type="slidenum">
              <a:rPr lang="hr-HR" smtClean="0"/>
              <a:t>19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0C22AA9B-2B0E-2BC2-DDF4-A6728735212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zaglavlja 5">
            <a:extLst>
              <a:ext uri="{FF2B5EF4-FFF2-40B4-BE49-F238E27FC236}">
                <a16:creationId xmlns:a16="http://schemas.microsoft.com/office/drawing/2014/main" id="{FA00610B-5E50-2BFB-894A-99D8CF88D8D5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598599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5A6F3-C4CC-4A69-BE07-834DAFAE43F3}" type="slidenum">
              <a:rPr lang="hr-HR" smtClean="0"/>
              <a:t>20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0C22AA9B-2B0E-2BC2-DDF4-A6728735212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zaglavlja 5">
            <a:extLst>
              <a:ext uri="{FF2B5EF4-FFF2-40B4-BE49-F238E27FC236}">
                <a16:creationId xmlns:a16="http://schemas.microsoft.com/office/drawing/2014/main" id="{FA00610B-5E50-2BFB-894A-99D8CF88D8D5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43193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1ED25-49A9-465D-9013-A5F13AE4CAEC}" type="datetimeFigureOut">
              <a:rPr lang="hr-HR" smtClean="0"/>
              <a:t>2.10.2023.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44BD8-C9DF-4425-B19B-038AE879495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943145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1ED25-49A9-465D-9013-A5F13AE4CAEC}" type="datetimeFigureOut">
              <a:rPr lang="hr-HR" smtClean="0"/>
              <a:t>2.10.2023.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44BD8-C9DF-4425-B19B-038AE879495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58556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1ED25-49A9-465D-9013-A5F13AE4CAEC}" type="datetimeFigureOut">
              <a:rPr lang="hr-HR" smtClean="0"/>
              <a:t>2.10.2023.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44BD8-C9DF-4425-B19B-038AE879495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230651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1ED25-49A9-465D-9013-A5F13AE4CAEC}" type="datetimeFigureOut">
              <a:rPr lang="hr-HR" smtClean="0"/>
              <a:t>2.10.2023.</a:t>
            </a:fld>
            <a:endParaRPr lang="hr-H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44BD8-C9DF-4425-B19B-038AE879495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060753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1ED25-49A9-465D-9013-A5F13AE4CAEC}" type="datetimeFigureOut">
              <a:rPr lang="hr-HR" smtClean="0"/>
              <a:t>2.10.2023.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44BD8-C9DF-4425-B19B-038AE8794952}" type="slidenum">
              <a:rPr lang="hr-HR" smtClean="0"/>
              <a:t>‹#›</a:t>
            </a:fld>
            <a:endParaRPr lang="hr-H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014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1ED25-49A9-465D-9013-A5F13AE4CAEC}" type="datetimeFigureOut">
              <a:rPr lang="hr-HR" smtClean="0"/>
              <a:t>2.10.2023.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44BD8-C9DF-4425-B19B-038AE879495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4184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1ED25-49A9-465D-9013-A5F13AE4CAEC}" type="datetimeFigureOut">
              <a:rPr lang="hr-HR" smtClean="0"/>
              <a:t>2.10.2023.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44BD8-C9DF-4425-B19B-038AE879495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64049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1ED25-49A9-465D-9013-A5F13AE4CAEC}" type="datetimeFigureOut">
              <a:rPr lang="hr-HR" smtClean="0"/>
              <a:t>2.10.2023.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67503" cy="320040"/>
          </a:xfrm>
        </p:spPr>
        <p:txBody>
          <a:bodyPr/>
          <a:lstStyle>
            <a:lvl1pPr>
              <a:defRPr>
                <a:solidFill>
                  <a:srgbClr val="FFFFFF">
                    <a:alpha val="69804"/>
                  </a:srgbClr>
                </a:solidFill>
              </a:defRPr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44BD8-C9DF-4425-B19B-038AE879495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991425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9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A8E1ED25-49A9-465D-9013-A5F13AE4CAEC}" type="datetimeFigureOut">
              <a:rPr lang="hr-HR" smtClean="0"/>
              <a:t>2.10.2023.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8523" y="6236208"/>
            <a:ext cx="5103729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44BD8-C9DF-4425-B19B-038AE879495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82706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1ED25-49A9-465D-9013-A5F13AE4CAEC}" type="datetimeFigureOut">
              <a:rPr lang="hr-HR" smtClean="0"/>
              <a:t>2.10.2023.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44BD8-C9DF-4425-B19B-038AE879495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76910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1ED25-49A9-465D-9013-A5F13AE4CAEC}" type="datetimeFigureOut">
              <a:rPr lang="hr-HR" smtClean="0"/>
              <a:t>2.10.2023.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44BD8-C9DF-4425-B19B-038AE879495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56897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A8E1ED25-49A9-465D-9013-A5F13AE4CAEC}" type="datetimeFigureOut">
              <a:rPr lang="hr-HR" smtClean="0"/>
              <a:t>2.10.2023.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F8F44BD8-C9DF-4425-B19B-038AE879495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60171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21" r:id="rId3"/>
    <p:sldLayoutId id="2147483922" r:id="rId4"/>
    <p:sldLayoutId id="2147483923" r:id="rId5"/>
    <p:sldLayoutId id="2147483924" r:id="rId6"/>
    <p:sldLayoutId id="2147483925" r:id="rId7"/>
    <p:sldLayoutId id="2147483926" r:id="rId8"/>
    <p:sldLayoutId id="2147483927" r:id="rId9"/>
    <p:sldLayoutId id="2147483928" r:id="rId10"/>
    <p:sldLayoutId id="2147483929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mailto:iva-tusin@okz.h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58BFF7B-8407-7F76-007A-F679B7D50D6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en-GB" dirty="0">
                <a:solidFill>
                  <a:schemeClr val="bg1"/>
                </a:solidFill>
              </a:rPr>
            </a:br>
            <a:r>
              <a:rPr lang="hr-HR" dirty="0">
                <a:solidFill>
                  <a:schemeClr val="bg1"/>
                </a:solidFill>
              </a:rPr>
              <a:t>VET AND CVET UNDER THE JURISDICTION OF THE CHAMBER OF CRAFTS</a:t>
            </a:r>
            <a:br>
              <a:rPr lang="en-GB" dirty="0">
                <a:solidFill>
                  <a:schemeClr val="bg1"/>
                </a:solidFill>
              </a:rPr>
            </a:br>
            <a:endParaRPr lang="hr-HR" dirty="0">
              <a:solidFill>
                <a:schemeClr val="bg1"/>
              </a:solidFill>
            </a:endParaRP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63A222D3-770F-C3E8-2C3E-E48BF7BF58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>
              <a:solidFill>
                <a:srgbClr val="404040"/>
              </a:solidFill>
            </a:endParaRPr>
          </a:p>
          <a:p>
            <a:r>
              <a:rPr lang="hr-HR" sz="2400" dirty="0">
                <a:solidFill>
                  <a:schemeClr val="tx1"/>
                </a:solidFill>
              </a:rPr>
              <a:t>ZAGREB</a:t>
            </a:r>
            <a:r>
              <a:rPr lang="en-GB" sz="2400" dirty="0">
                <a:solidFill>
                  <a:schemeClr val="tx1"/>
                </a:solidFill>
              </a:rPr>
              <a:t> CHAMBER OF TRADES AND CRAFTS</a:t>
            </a:r>
            <a:endParaRPr lang="hr-HR" sz="2400" dirty="0">
              <a:solidFill>
                <a:schemeClr val="tx1"/>
              </a:solidFill>
            </a:endParaRP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CD141C41-A0B8-7776-3173-074E607D99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6824" y="170656"/>
            <a:ext cx="1664352" cy="72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752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6" name="Rectangle 17418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17" name="Rectangle 17420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18" name="Rectangle 17422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10" name="Naslov 1"/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hr-HR" sz="2400" dirty="0"/>
              <a:t>ZAGREB</a:t>
            </a:r>
            <a:r>
              <a:rPr lang="en-GB" sz="2400" dirty="0"/>
              <a:t> Chamber of Trades and Crafts</a:t>
            </a:r>
            <a:br>
              <a:rPr lang="hr-HR" sz="2400" u="sng" dirty="0"/>
            </a:br>
            <a:endParaRPr lang="en-GB" sz="2400" dirty="0"/>
          </a:p>
        </p:txBody>
      </p:sp>
      <p:sp>
        <p:nvSpPr>
          <p:cNvPr id="17411" name="Rezervirano mjesto sadržaja 2"/>
          <p:cNvSpPr>
            <a:spLocks noGrp="1"/>
          </p:cNvSpPr>
          <p:nvPr>
            <p:ph idx="1"/>
          </p:nvPr>
        </p:nvSpPr>
        <p:spPr>
          <a:xfrm>
            <a:off x="1706062" y="2291262"/>
            <a:ext cx="8779512" cy="2879256"/>
          </a:xfrm>
        </p:spPr>
        <p:txBody>
          <a:bodyPr>
            <a:normAutofit/>
          </a:bodyPr>
          <a:lstStyle/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en-US" sz="1700" dirty="0">
                <a:solidFill>
                  <a:srgbClr val="404040"/>
                </a:solidFill>
              </a:rPr>
              <a:t>Zagreb Chamber of</a:t>
            </a:r>
            <a:r>
              <a:rPr lang="hr-HR" sz="1700" dirty="0">
                <a:solidFill>
                  <a:srgbClr val="404040"/>
                </a:solidFill>
              </a:rPr>
              <a:t> </a:t>
            </a:r>
            <a:r>
              <a:rPr lang="en-US" sz="1700" dirty="0">
                <a:solidFill>
                  <a:srgbClr val="404040"/>
                </a:solidFill>
              </a:rPr>
              <a:t> Trades and Crafts is the</a:t>
            </a:r>
            <a:r>
              <a:rPr lang="hr-HR" sz="1700" dirty="0">
                <a:solidFill>
                  <a:srgbClr val="404040"/>
                </a:solidFill>
              </a:rPr>
              <a:t> </a:t>
            </a:r>
            <a:r>
              <a:rPr lang="en-US" sz="1700" dirty="0">
                <a:solidFill>
                  <a:srgbClr val="404040"/>
                </a:solidFill>
              </a:rPr>
              <a:t>largest chamber</a:t>
            </a:r>
            <a:r>
              <a:rPr lang="hr-HR" sz="1700" dirty="0">
                <a:solidFill>
                  <a:srgbClr val="404040"/>
                </a:solidFill>
              </a:rPr>
              <a:t> of </a:t>
            </a:r>
            <a:r>
              <a:rPr lang="en-US" sz="1700" dirty="0">
                <a:solidFill>
                  <a:srgbClr val="404040"/>
                </a:solidFill>
              </a:rPr>
              <a:t> </a:t>
            </a:r>
            <a:r>
              <a:rPr lang="hr-HR" sz="1700" dirty="0">
                <a:solidFill>
                  <a:srgbClr val="404040"/>
                </a:solidFill>
              </a:rPr>
              <a:t>Trades and</a:t>
            </a:r>
            <a:r>
              <a:rPr lang="en-US" sz="1700" dirty="0">
                <a:solidFill>
                  <a:srgbClr val="404040"/>
                </a:solidFill>
              </a:rPr>
              <a:t> Crafts in the Republic of Croatia</a:t>
            </a:r>
            <a:r>
              <a:rPr lang="hr-HR" sz="1700" dirty="0">
                <a:solidFill>
                  <a:srgbClr val="404040"/>
                </a:solidFill>
              </a:rPr>
              <a:t> and </a:t>
            </a:r>
            <a:r>
              <a:rPr lang="en-US" sz="1700" dirty="0">
                <a:solidFill>
                  <a:srgbClr val="404040"/>
                </a:solidFill>
              </a:rPr>
              <a:t>covers areas of the City of Zagreb and Zagreb County</a:t>
            </a:r>
            <a:endParaRPr lang="hr-HR" sz="1700" dirty="0">
              <a:solidFill>
                <a:srgbClr val="404040"/>
              </a:solidFill>
            </a:endParaRP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hr-HR" sz="1700" dirty="0">
                <a:solidFill>
                  <a:srgbClr val="404040"/>
                </a:solidFill>
              </a:rPr>
              <a:t>Chamber is a</a:t>
            </a:r>
            <a:r>
              <a:rPr lang="en-GB" sz="1700" dirty="0">
                <a:solidFill>
                  <a:srgbClr val="404040"/>
                </a:solidFill>
              </a:rPr>
              <a:t>ssociation of tradesmen and craftsmen </a:t>
            </a:r>
            <a:r>
              <a:rPr lang="hr-HR" sz="1700" dirty="0">
                <a:solidFill>
                  <a:srgbClr val="404040"/>
                </a:solidFill>
              </a:rPr>
              <a:t>established to </a:t>
            </a:r>
            <a:r>
              <a:rPr lang="en-GB" sz="1700" dirty="0">
                <a:solidFill>
                  <a:srgbClr val="404040"/>
                </a:solidFill>
              </a:rPr>
              <a:t>promote trades and crafts </a:t>
            </a:r>
            <a:r>
              <a:rPr lang="hr-HR" sz="1700" dirty="0">
                <a:solidFill>
                  <a:srgbClr val="404040"/>
                </a:solidFill>
              </a:rPr>
              <a:t>and </a:t>
            </a:r>
            <a:r>
              <a:rPr lang="en-GB" sz="1700" dirty="0">
                <a:solidFill>
                  <a:srgbClr val="404040"/>
                </a:solidFill>
              </a:rPr>
              <a:t>represent</a:t>
            </a:r>
            <a:r>
              <a:rPr lang="hr-HR" sz="1700" dirty="0">
                <a:solidFill>
                  <a:srgbClr val="404040"/>
                </a:solidFill>
              </a:rPr>
              <a:t>s</a:t>
            </a:r>
            <a:r>
              <a:rPr lang="en-GB" sz="1700" dirty="0">
                <a:solidFill>
                  <a:srgbClr val="404040"/>
                </a:solidFill>
              </a:rPr>
              <a:t> the interests of tradesmen and craftsmen</a:t>
            </a:r>
            <a:endParaRPr lang="hr-HR" sz="1700" dirty="0">
              <a:solidFill>
                <a:srgbClr val="404040"/>
              </a:solidFill>
            </a:endParaRP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hr-HR" sz="1700" dirty="0"/>
              <a:t>O</a:t>
            </a:r>
            <a:r>
              <a:rPr lang="en-US" sz="1700" dirty="0"/>
              <a:t>ffer</a:t>
            </a:r>
            <a:r>
              <a:rPr lang="hr-HR" sz="1700" dirty="0"/>
              <a:t>s</a:t>
            </a:r>
            <a:r>
              <a:rPr lang="en-US" sz="1700" dirty="0"/>
              <a:t> various services in</a:t>
            </a:r>
            <a:r>
              <a:rPr lang="hr-HR" sz="1700" dirty="0"/>
              <a:t> </a:t>
            </a:r>
            <a:r>
              <a:rPr lang="en-US" sz="1700" dirty="0"/>
              <a:t>order to help </a:t>
            </a:r>
            <a:r>
              <a:rPr lang="en-GB" sz="1700" dirty="0">
                <a:solidFill>
                  <a:srgbClr val="404040"/>
                </a:solidFill>
              </a:rPr>
              <a:t>tradesmen and craftsmen</a:t>
            </a:r>
            <a:r>
              <a:rPr lang="en-US" sz="1700" dirty="0"/>
              <a:t> in their everyday business practice</a:t>
            </a:r>
            <a:endParaRPr lang="en-GB" sz="1700" dirty="0">
              <a:solidFill>
                <a:srgbClr val="404040"/>
              </a:solidFill>
            </a:endParaRP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hr-HR" sz="1700" dirty="0">
                <a:solidFill>
                  <a:srgbClr val="404040"/>
                </a:solidFill>
              </a:rPr>
              <a:t>Croatian </a:t>
            </a:r>
            <a:r>
              <a:rPr lang="en-US" sz="1700" dirty="0">
                <a:solidFill>
                  <a:srgbClr val="404040"/>
                </a:solidFill>
              </a:rPr>
              <a:t>Chamber of</a:t>
            </a:r>
            <a:r>
              <a:rPr lang="hr-HR" sz="1700" dirty="0">
                <a:solidFill>
                  <a:srgbClr val="404040"/>
                </a:solidFill>
              </a:rPr>
              <a:t> </a:t>
            </a:r>
            <a:r>
              <a:rPr lang="en-US" sz="1700" dirty="0">
                <a:solidFill>
                  <a:srgbClr val="404040"/>
                </a:solidFill>
              </a:rPr>
              <a:t> Trades and Crafts </a:t>
            </a:r>
            <a:r>
              <a:rPr lang="en-GB" sz="1700" b="1" dirty="0">
                <a:solidFill>
                  <a:srgbClr val="404040"/>
                </a:solidFill>
              </a:rPr>
              <a:t>has a public authorities in the field of initial and lifelong vocational education and training for crafts</a:t>
            </a:r>
            <a:endParaRPr lang="en-GB" dirty="0">
              <a:solidFill>
                <a:srgbClr val="404040"/>
              </a:solidFill>
            </a:endParaRPr>
          </a:p>
        </p:txBody>
      </p:sp>
      <p:sp>
        <p:nvSpPr>
          <p:cNvPr id="17414" name="Rezervirano mjesto broja slajda 5"/>
          <p:cNvSpPr>
            <a:spLocks noGrp="1"/>
          </p:cNvSpPr>
          <p:nvPr>
            <p:ph type="sldNum" sz="quarter" idx="12"/>
          </p:nvPr>
        </p:nvSpPr>
        <p:spPr bwMode="auto">
          <a:xfrm>
            <a:off x="10758922" y="6217920"/>
            <a:ext cx="365760" cy="365760"/>
          </a:xfrm>
        </p:spPr>
        <p:txBody>
          <a:bodyPr>
            <a:normAutofit/>
          </a:bodyPr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fld id="{0CAD6619-1C06-42A2-8578-A4A7EF30AAED}" type="slidenum">
              <a:rPr lang="hr-HR" smtClean="0"/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</a:pPr>
              <a:t>2</a:t>
            </a:fld>
            <a:endParaRPr lang="hr-HR"/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2FC81BC4-8F7E-629D-3344-FCC1D4CE24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7669" y="133862"/>
            <a:ext cx="1664331" cy="7251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6" name="Rectangle 17418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17" name="Rectangle 17420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18" name="Rectangle 17422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10" name="Naslov 1"/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hr-HR" sz="2900" dirty="0"/>
              <a:t>VET AND CVET UNDER THE JURISDICTION OF THE CHAMBER OF CRAFTS</a:t>
            </a:r>
            <a:br>
              <a:rPr lang="hr-HR" sz="2400" u="sng" dirty="0"/>
            </a:br>
            <a:endParaRPr lang="en-GB" sz="2400" dirty="0"/>
          </a:p>
        </p:txBody>
      </p:sp>
      <p:sp>
        <p:nvSpPr>
          <p:cNvPr id="17411" name="Rezervirano mjesto sadržaja 2"/>
          <p:cNvSpPr>
            <a:spLocks noGrp="1"/>
          </p:cNvSpPr>
          <p:nvPr>
            <p:ph idx="1"/>
          </p:nvPr>
        </p:nvSpPr>
        <p:spPr>
          <a:xfrm>
            <a:off x="1706062" y="1936865"/>
            <a:ext cx="8779512" cy="3233653"/>
          </a:xfrm>
        </p:spPr>
        <p:txBody>
          <a:bodyPr>
            <a:normAutofit lnSpcReduction="10000"/>
          </a:bodyPr>
          <a:lstStyle/>
          <a:p>
            <a:pPr marL="800100" lvl="1" indent="-342900">
              <a:buFont typeface="Wingdings" panose="05000000000000000000" pitchFamily="2" charset="2"/>
              <a:buChar char="v"/>
            </a:pPr>
            <a:endParaRPr lang="en-GB" dirty="0">
              <a:solidFill>
                <a:srgbClr val="404040"/>
              </a:solidFill>
            </a:endParaRPr>
          </a:p>
          <a:p>
            <a:pPr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en-US" dirty="0">
                <a:solidFill>
                  <a:srgbClr val="404040"/>
                </a:solidFill>
              </a:rPr>
              <a:t>In the </a:t>
            </a:r>
            <a:r>
              <a:rPr lang="hr-HR" dirty="0">
                <a:solidFill>
                  <a:srgbClr val="404040"/>
                </a:solidFill>
              </a:rPr>
              <a:t>area</a:t>
            </a:r>
            <a:r>
              <a:rPr lang="en-US" dirty="0">
                <a:solidFill>
                  <a:srgbClr val="404040"/>
                </a:solidFill>
              </a:rPr>
              <a:t> of initial </a:t>
            </a:r>
            <a:r>
              <a:rPr lang="hr-HR" dirty="0">
                <a:solidFill>
                  <a:srgbClr val="404040"/>
                </a:solidFill>
              </a:rPr>
              <a:t>vocational </a:t>
            </a:r>
            <a:r>
              <a:rPr lang="en-US" dirty="0">
                <a:solidFill>
                  <a:srgbClr val="404040"/>
                </a:solidFill>
              </a:rPr>
              <a:t>education, </a:t>
            </a:r>
            <a:r>
              <a:rPr lang="hr-HR" dirty="0">
                <a:solidFill>
                  <a:srgbClr val="404040"/>
                </a:solidFill>
              </a:rPr>
              <a:t>Croatian Chamber has public authorities in issuing </a:t>
            </a:r>
            <a:r>
              <a:rPr lang="en-US" dirty="0">
                <a:solidFill>
                  <a:srgbClr val="404040"/>
                </a:solidFill>
              </a:rPr>
              <a:t>licen</a:t>
            </a:r>
            <a:r>
              <a:rPr lang="hr-HR" dirty="0">
                <a:solidFill>
                  <a:srgbClr val="404040"/>
                </a:solidFill>
              </a:rPr>
              <a:t>ce for</a:t>
            </a:r>
            <a:r>
              <a:rPr lang="en-US" dirty="0">
                <a:solidFill>
                  <a:srgbClr val="404040"/>
                </a:solidFill>
              </a:rPr>
              <a:t> crafts</a:t>
            </a:r>
            <a:r>
              <a:rPr lang="hr-HR" dirty="0">
                <a:solidFill>
                  <a:srgbClr val="404040"/>
                </a:solidFill>
              </a:rPr>
              <a:t> and companies </a:t>
            </a:r>
            <a:r>
              <a:rPr lang="en-US" dirty="0">
                <a:solidFill>
                  <a:srgbClr val="404040"/>
                </a:solidFill>
              </a:rPr>
              <a:t>for apprenticeship training</a:t>
            </a:r>
            <a:r>
              <a:rPr lang="hr-HR" dirty="0">
                <a:solidFill>
                  <a:srgbClr val="404040"/>
                </a:solidFill>
              </a:rPr>
              <a:t>, in </a:t>
            </a:r>
            <a:r>
              <a:rPr lang="en-US" dirty="0">
                <a:solidFill>
                  <a:srgbClr val="404040"/>
                </a:solidFill>
              </a:rPr>
              <a:t>verifying apprenticeship contracts</a:t>
            </a:r>
            <a:r>
              <a:rPr lang="hr-HR" dirty="0">
                <a:solidFill>
                  <a:srgbClr val="404040"/>
                </a:solidFill>
              </a:rPr>
              <a:t> and </a:t>
            </a:r>
            <a:r>
              <a:rPr lang="en-US" dirty="0">
                <a:solidFill>
                  <a:srgbClr val="404040"/>
                </a:solidFill>
              </a:rPr>
              <a:t>participating in apprenticeship exams </a:t>
            </a:r>
            <a:endParaRPr lang="hr-HR" dirty="0">
              <a:solidFill>
                <a:srgbClr val="404040"/>
              </a:solidFill>
            </a:endParaRPr>
          </a:p>
          <a:p>
            <a:pPr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en-US" dirty="0">
                <a:solidFill>
                  <a:srgbClr val="404040"/>
                </a:solidFill>
              </a:rPr>
              <a:t>In the area of continuing </a:t>
            </a:r>
            <a:r>
              <a:rPr lang="hr-HR" dirty="0">
                <a:solidFill>
                  <a:srgbClr val="404040"/>
                </a:solidFill>
              </a:rPr>
              <a:t>vocational </a:t>
            </a:r>
            <a:r>
              <a:rPr lang="en-US" dirty="0">
                <a:solidFill>
                  <a:srgbClr val="404040"/>
                </a:solidFill>
              </a:rPr>
              <a:t>education, </a:t>
            </a:r>
            <a:r>
              <a:rPr lang="hr-HR" dirty="0">
                <a:solidFill>
                  <a:srgbClr val="404040"/>
                </a:solidFill>
              </a:rPr>
              <a:t>Chamber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hr-HR" dirty="0">
                <a:solidFill>
                  <a:srgbClr val="404040"/>
                </a:solidFill>
              </a:rPr>
              <a:t>organizes and </a:t>
            </a:r>
            <a:r>
              <a:rPr lang="en-US" dirty="0">
                <a:solidFill>
                  <a:srgbClr val="404040"/>
                </a:solidFill>
              </a:rPr>
              <a:t>conduct</a:t>
            </a:r>
            <a:r>
              <a:rPr lang="hr-HR" dirty="0">
                <a:solidFill>
                  <a:srgbClr val="404040"/>
                </a:solidFill>
              </a:rPr>
              <a:t>s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hr-HR" dirty="0">
                <a:solidFill>
                  <a:srgbClr val="404040"/>
                </a:solidFill>
              </a:rPr>
              <a:t>M</a:t>
            </a:r>
            <a:r>
              <a:rPr lang="en-US" dirty="0">
                <a:solidFill>
                  <a:srgbClr val="404040"/>
                </a:solidFill>
              </a:rPr>
              <a:t>aster craftsman exams, </a:t>
            </a:r>
            <a:r>
              <a:rPr lang="hr-HR" dirty="0">
                <a:solidFill>
                  <a:srgbClr val="404040"/>
                </a:solidFill>
              </a:rPr>
              <a:t>V</a:t>
            </a:r>
            <a:r>
              <a:rPr lang="en-US" dirty="0">
                <a:solidFill>
                  <a:srgbClr val="404040"/>
                </a:solidFill>
              </a:rPr>
              <a:t>ocational</a:t>
            </a:r>
            <a:r>
              <a:rPr lang="hr-HR" dirty="0">
                <a:solidFill>
                  <a:srgbClr val="404040"/>
                </a:solidFill>
              </a:rPr>
              <a:t> </a:t>
            </a:r>
            <a:r>
              <a:rPr lang="en-US" dirty="0">
                <a:solidFill>
                  <a:srgbClr val="404040"/>
                </a:solidFill>
              </a:rPr>
              <a:t>competences exams</a:t>
            </a:r>
            <a:r>
              <a:rPr lang="hr-HR" dirty="0">
                <a:solidFill>
                  <a:srgbClr val="404040"/>
                </a:solidFill>
              </a:rPr>
              <a:t> and </a:t>
            </a:r>
            <a:r>
              <a:rPr lang="hr-HR" kern="100" dirty="0">
                <a:solidFill>
                  <a:srgbClr val="40404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S" kern="100" dirty="0" err="1">
                <a:solidFill>
                  <a:srgbClr val="40404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xam</a:t>
            </a:r>
            <a:r>
              <a:rPr lang="en-GB" dirty="0"/>
              <a:t>s in elementary teaching skills for </a:t>
            </a:r>
            <a:r>
              <a:rPr lang="en-US" kern="100" dirty="0">
                <a:solidFill>
                  <a:srgbClr val="40404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teaching</a:t>
            </a:r>
            <a:r>
              <a:rPr lang="hr-HR" kern="100" dirty="0">
                <a:solidFill>
                  <a:srgbClr val="40404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apprentice</a:t>
            </a:r>
            <a:r>
              <a:rPr lang="en-GB" kern="100" dirty="0">
                <a:solidFill>
                  <a:srgbClr val="40404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/>
              <a:t>in licensed workshops</a:t>
            </a:r>
            <a:endParaRPr lang="hr-HR" kern="100" dirty="0">
              <a:solidFill>
                <a:srgbClr val="40404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eaLnBrk="1" hangingPunct="1">
              <a:buFont typeface="Wingdings" panose="05000000000000000000" pitchFamily="2" charset="2"/>
              <a:buChar char="Ø"/>
            </a:pPr>
            <a:endParaRPr lang="en-GB" dirty="0">
              <a:solidFill>
                <a:srgbClr val="404040"/>
              </a:solidFill>
            </a:endParaRPr>
          </a:p>
        </p:txBody>
      </p:sp>
      <p:sp>
        <p:nvSpPr>
          <p:cNvPr id="17414" name="Rezervirano mjesto broja slajda 5"/>
          <p:cNvSpPr>
            <a:spLocks noGrp="1"/>
          </p:cNvSpPr>
          <p:nvPr>
            <p:ph type="sldNum" sz="quarter" idx="12"/>
          </p:nvPr>
        </p:nvSpPr>
        <p:spPr bwMode="auto">
          <a:xfrm>
            <a:off x="10758922" y="6217920"/>
            <a:ext cx="365760" cy="365760"/>
          </a:xfrm>
        </p:spPr>
        <p:txBody>
          <a:bodyPr>
            <a:normAutofit/>
          </a:bodyPr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fld id="{0CAD6619-1C06-42A2-8578-A4A7EF30AAED}" type="slidenum">
              <a:rPr lang="hr-HR" smtClean="0"/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</a:pPr>
              <a:t>3</a:t>
            </a:fld>
            <a:endParaRPr lang="hr-HR"/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2FC81BC4-8F7E-629D-3344-FCC1D4CE24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7669" y="133862"/>
            <a:ext cx="1664331" cy="7251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09432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D5046049-ED6C-35D7-0BA4-F984D4359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hr-HR" sz="2600" dirty="0"/>
              <a:t>VET AND CVET UNDER THE JURISDICTION OF THE CHAMBER OF CRAFTS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A604DDD-7C56-CFF7-CF6A-DF012C0FB5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6062" y="2291262"/>
            <a:ext cx="8779512" cy="2879256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hr-HR" sz="2400" dirty="0">
                <a:solidFill>
                  <a:srgbClr val="404040"/>
                </a:solidFill>
              </a:rPr>
              <a:t>I</a:t>
            </a:r>
            <a:r>
              <a:rPr lang="en-US" sz="2400" dirty="0">
                <a:solidFill>
                  <a:srgbClr val="404040"/>
                </a:solidFill>
              </a:rPr>
              <a:t>ssuing licences for apprenticeship training </a:t>
            </a:r>
            <a:endParaRPr lang="en-GB" sz="2400" dirty="0">
              <a:solidFill>
                <a:srgbClr val="404040"/>
              </a:solidFill>
              <a:cs typeface="Arial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hr-HR" sz="2400" dirty="0">
                <a:solidFill>
                  <a:srgbClr val="404040"/>
                </a:solidFill>
                <a:cs typeface="Arial" pitchFamily="34" charset="0"/>
              </a:rPr>
              <a:t>Master Craftsman Exam</a:t>
            </a:r>
          </a:p>
          <a:p>
            <a:pPr marL="514350" indent="-514350">
              <a:buFont typeface="+mj-lt"/>
              <a:buAutoNum type="arabicPeriod"/>
            </a:pPr>
            <a:r>
              <a:rPr lang="hr-HR" sz="2400" dirty="0">
                <a:solidFill>
                  <a:srgbClr val="404040"/>
                </a:solidFill>
                <a:cs typeface="Arial" pitchFamily="34" charset="0"/>
              </a:rPr>
              <a:t>Vocational competences exam</a:t>
            </a:r>
          </a:p>
          <a:p>
            <a:pPr marL="514350" indent="-514350"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hr-HR" sz="2400" kern="100" dirty="0">
                <a:solidFill>
                  <a:srgbClr val="40404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S" sz="2400" kern="100" dirty="0">
                <a:solidFill>
                  <a:srgbClr val="40404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xam o</a:t>
            </a:r>
            <a:r>
              <a:rPr lang="hr-HR" sz="2400" kern="100" dirty="0">
                <a:solidFill>
                  <a:srgbClr val="40404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en-US" sz="2400" kern="100" dirty="0">
                <a:solidFill>
                  <a:srgbClr val="40404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the basic knowledge needed for teaching</a:t>
            </a:r>
            <a:r>
              <a:rPr lang="hr-HR" sz="2400" kern="100" dirty="0">
                <a:solidFill>
                  <a:srgbClr val="40404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apprentice</a:t>
            </a:r>
          </a:p>
          <a:p>
            <a:pPr marL="514350" indent="-514350"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endParaRPr lang="hr-HR" kern="100" dirty="0">
              <a:solidFill>
                <a:srgbClr val="40404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701C1561-06E7-BB21-A986-A405FDCD0F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7669" y="133862"/>
            <a:ext cx="1664331" cy="7251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492733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6" name="Rectangle 17418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17" name="Rectangle 17420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18" name="Rectangle 17422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10" name="Naslov 1"/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br>
              <a:rPr lang="en-GB" sz="2900" dirty="0"/>
            </a:br>
            <a:r>
              <a:rPr lang="hr-HR" sz="2900" dirty="0"/>
              <a:t>VET AND CVET UNDER THE JURISDICTION OF THE CHAMBER OF CRAFTS</a:t>
            </a:r>
            <a:r>
              <a:rPr lang="en-GB" sz="2900" dirty="0"/>
              <a:t>-legal framework</a:t>
            </a:r>
            <a:br>
              <a:rPr lang="hr-HR" sz="2400" u="sng" dirty="0"/>
            </a:br>
            <a:endParaRPr lang="en-GB" sz="2400" dirty="0"/>
          </a:p>
        </p:txBody>
      </p:sp>
      <p:sp>
        <p:nvSpPr>
          <p:cNvPr id="17411" name="Rezervirano mjesto sadržaja 2"/>
          <p:cNvSpPr>
            <a:spLocks noGrp="1"/>
          </p:cNvSpPr>
          <p:nvPr>
            <p:ph idx="1"/>
          </p:nvPr>
        </p:nvSpPr>
        <p:spPr>
          <a:xfrm>
            <a:off x="1706062" y="2291262"/>
            <a:ext cx="8779512" cy="2879256"/>
          </a:xfrm>
        </p:spPr>
        <p:txBody>
          <a:bodyPr>
            <a:normAutofit/>
          </a:bodyPr>
          <a:lstStyle/>
          <a:p>
            <a:pPr lvl="1" indent="0">
              <a:buNone/>
            </a:pPr>
            <a:r>
              <a:rPr lang="en-GB" sz="2000" dirty="0">
                <a:solidFill>
                  <a:srgbClr val="404040"/>
                </a:solidFill>
              </a:rPr>
              <a:t>VET for crafts professions is regulated by the </a:t>
            </a:r>
            <a:r>
              <a:rPr lang="en-GB" sz="2000" b="1" dirty="0">
                <a:solidFill>
                  <a:srgbClr val="404040"/>
                </a:solidFill>
              </a:rPr>
              <a:t>Law on Trades and Crafts and its by-lows:</a:t>
            </a:r>
          </a:p>
          <a:p>
            <a:pPr lvl="1" indent="0">
              <a:buNone/>
            </a:pPr>
            <a:endParaRPr lang="en-GB" sz="2000" b="1" dirty="0">
              <a:solidFill>
                <a:srgbClr val="404040"/>
              </a:solidFill>
            </a:endParaRP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en-GB" sz="2000" dirty="0">
                <a:solidFill>
                  <a:srgbClr val="404040"/>
                </a:solidFill>
              </a:rPr>
              <a:t>By-law on master craftsman’s exam and vocational competences exam</a:t>
            </a: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en-GB" sz="2000" dirty="0">
                <a:solidFill>
                  <a:srgbClr val="404040"/>
                </a:solidFill>
              </a:rPr>
              <a:t>Programmes of master craftsman exams</a:t>
            </a: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en-GB" sz="2000" dirty="0">
                <a:solidFill>
                  <a:srgbClr val="404040"/>
                </a:solidFill>
              </a:rPr>
              <a:t>Programmes of vocational competences exams</a:t>
            </a: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en-GB" sz="2000" dirty="0">
                <a:solidFill>
                  <a:srgbClr val="404040"/>
                </a:solidFill>
              </a:rPr>
              <a:t>Programmes of exams of </a:t>
            </a:r>
            <a:r>
              <a:rPr lang="en-GB" sz="2000" dirty="0"/>
              <a:t>elementary teaching skills for </a:t>
            </a:r>
            <a:r>
              <a:rPr lang="en-US" sz="2000" kern="100" dirty="0">
                <a:solidFill>
                  <a:srgbClr val="40404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teaching</a:t>
            </a:r>
            <a:r>
              <a:rPr lang="hr-HR" sz="2000" kern="100" dirty="0">
                <a:solidFill>
                  <a:srgbClr val="40404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apprentice</a:t>
            </a:r>
            <a:r>
              <a:rPr lang="en-GB" sz="2000" kern="100" dirty="0">
                <a:solidFill>
                  <a:srgbClr val="40404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GB" sz="2000" dirty="0">
              <a:solidFill>
                <a:srgbClr val="404040"/>
              </a:solidFill>
            </a:endParaRPr>
          </a:p>
          <a:p>
            <a:pPr marL="742950" lvl="1" indent="-285750" eaLnBrk="1" hangingPunct="1">
              <a:buFont typeface="Wingdings" panose="05000000000000000000" pitchFamily="2" charset="2"/>
              <a:buChar char="Ø"/>
            </a:pPr>
            <a:endParaRPr lang="en-GB" dirty="0">
              <a:solidFill>
                <a:srgbClr val="404040"/>
              </a:solidFill>
            </a:endParaRPr>
          </a:p>
        </p:txBody>
      </p:sp>
      <p:sp>
        <p:nvSpPr>
          <p:cNvPr id="17414" name="Rezervirano mjesto broja slajda 5"/>
          <p:cNvSpPr>
            <a:spLocks noGrp="1"/>
          </p:cNvSpPr>
          <p:nvPr>
            <p:ph type="sldNum" sz="quarter" idx="12"/>
          </p:nvPr>
        </p:nvSpPr>
        <p:spPr bwMode="auto">
          <a:xfrm>
            <a:off x="10758922" y="6217920"/>
            <a:ext cx="365760" cy="365760"/>
          </a:xfrm>
        </p:spPr>
        <p:txBody>
          <a:bodyPr>
            <a:normAutofit/>
          </a:bodyPr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fld id="{0CAD6619-1C06-42A2-8578-A4A7EF30AAED}" type="slidenum">
              <a:rPr lang="hr-HR" smtClean="0"/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</a:pPr>
              <a:t>5</a:t>
            </a:fld>
            <a:endParaRPr lang="hr-HR"/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2FC81BC4-8F7E-629D-3344-FCC1D4CE24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7669" y="133862"/>
            <a:ext cx="1664331" cy="7251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01699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6" name="Rectangle 17418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17" name="Rectangle 17420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18" name="Rectangle 17422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10" name="Naslov 1"/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GB" sz="2900" dirty="0"/>
              <a:t>I</a:t>
            </a:r>
            <a:r>
              <a:rPr lang="hr-HR" sz="2900" dirty="0"/>
              <a:t>VET UNDER THE JURISDICTION OF THE CHAMBER OF CRAFTS</a:t>
            </a:r>
            <a:br>
              <a:rPr lang="hr-HR" sz="2400" u="sng" dirty="0"/>
            </a:br>
            <a:endParaRPr lang="en-GB" sz="2400" dirty="0"/>
          </a:p>
        </p:txBody>
      </p:sp>
      <p:sp>
        <p:nvSpPr>
          <p:cNvPr id="17411" name="Rezervirano mjesto sadržaja 2"/>
          <p:cNvSpPr>
            <a:spLocks noGrp="1"/>
          </p:cNvSpPr>
          <p:nvPr>
            <p:ph idx="1"/>
          </p:nvPr>
        </p:nvSpPr>
        <p:spPr>
          <a:xfrm>
            <a:off x="1706062" y="2291262"/>
            <a:ext cx="8779512" cy="2879256"/>
          </a:xfrm>
        </p:spPr>
        <p:txBody>
          <a:bodyPr>
            <a:normAutofit lnSpcReduction="10000"/>
          </a:bodyPr>
          <a:lstStyle/>
          <a:p>
            <a:pPr>
              <a:spcAft>
                <a:spcPts val="800"/>
              </a:spcAft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en-GB" sz="2000" dirty="0"/>
              <a:t>Chamber is one of the stakeholders in Unified model of education for craft professions  (JMO)</a:t>
            </a:r>
            <a:endParaRPr lang="en-GB" sz="2000" dirty="0">
              <a:solidFill>
                <a:srgbClr val="404040"/>
              </a:solidFill>
            </a:endParaRPr>
          </a:p>
          <a:p>
            <a:pPr>
              <a:spcAft>
                <a:spcPts val="800"/>
              </a:spcAft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en-GB" sz="2000" dirty="0">
                <a:solidFill>
                  <a:srgbClr val="404040"/>
                </a:solidFill>
              </a:rPr>
              <a:t>JMO is under the jurisdiction of Ministry of science and education, Ministry of economy and crafts, and Chamber of trades and crafts</a:t>
            </a:r>
          </a:p>
          <a:p>
            <a:pPr>
              <a:spcAft>
                <a:spcPts val="800"/>
              </a:spcAft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hr-HR" sz="2000" dirty="0"/>
              <a:t>JMO combines school based learning with the on-the-job training</a:t>
            </a:r>
            <a:endParaRPr lang="en-GB" sz="2000" dirty="0"/>
          </a:p>
          <a:p>
            <a:pPr>
              <a:spcAft>
                <a:spcPts val="800"/>
              </a:spcAft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en-GB" sz="2000" dirty="0"/>
              <a:t>T</a:t>
            </a:r>
            <a:r>
              <a:rPr lang="hr-HR" sz="2000" dirty="0"/>
              <a:t>heorethical education in vocational schools and apprenticeship in licenced crafts or legal entitities </a:t>
            </a:r>
            <a:endParaRPr lang="en-GB" sz="2000" dirty="0"/>
          </a:p>
          <a:p>
            <a:pPr marL="0" indent="0">
              <a:spcAft>
                <a:spcPts val="800"/>
              </a:spcAft>
              <a:buNone/>
              <a:tabLst>
                <a:tab pos="457200" algn="l"/>
              </a:tabLst>
            </a:pPr>
            <a:endParaRPr lang="en-GB" dirty="0">
              <a:solidFill>
                <a:srgbClr val="404040"/>
              </a:solidFill>
            </a:endParaRPr>
          </a:p>
          <a:p>
            <a:pPr marL="0" indent="0">
              <a:spcAft>
                <a:spcPts val="800"/>
              </a:spcAft>
              <a:buNone/>
              <a:tabLst>
                <a:tab pos="457200" algn="l"/>
              </a:tabLst>
            </a:pPr>
            <a:endParaRPr lang="en-GB" dirty="0">
              <a:solidFill>
                <a:srgbClr val="404040"/>
              </a:solidFill>
            </a:endParaRPr>
          </a:p>
          <a:p>
            <a:pPr>
              <a:spcAft>
                <a:spcPts val="800"/>
              </a:spcAft>
              <a:buFont typeface="Wingdings" panose="05000000000000000000" pitchFamily="2" charset="2"/>
              <a:buChar char="v"/>
              <a:tabLst>
                <a:tab pos="457200" algn="l"/>
              </a:tabLst>
            </a:pPr>
            <a:endParaRPr lang="hr-HR" kern="100" dirty="0">
              <a:solidFill>
                <a:srgbClr val="40404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eaLnBrk="1" hangingPunct="1">
              <a:buFont typeface="Wingdings" panose="05000000000000000000" pitchFamily="2" charset="2"/>
              <a:buChar char="Ø"/>
            </a:pPr>
            <a:endParaRPr lang="en-GB" dirty="0">
              <a:solidFill>
                <a:srgbClr val="404040"/>
              </a:solidFill>
            </a:endParaRPr>
          </a:p>
        </p:txBody>
      </p:sp>
      <p:sp>
        <p:nvSpPr>
          <p:cNvPr id="17414" name="Rezervirano mjesto broja slajda 5"/>
          <p:cNvSpPr>
            <a:spLocks noGrp="1"/>
          </p:cNvSpPr>
          <p:nvPr>
            <p:ph type="sldNum" sz="quarter" idx="12"/>
          </p:nvPr>
        </p:nvSpPr>
        <p:spPr bwMode="auto">
          <a:xfrm>
            <a:off x="10758922" y="6217920"/>
            <a:ext cx="365760" cy="365760"/>
          </a:xfrm>
        </p:spPr>
        <p:txBody>
          <a:bodyPr>
            <a:normAutofit/>
          </a:bodyPr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fld id="{0CAD6619-1C06-42A2-8578-A4A7EF30AAED}" type="slidenum">
              <a:rPr lang="hr-HR" smtClean="0"/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</a:pPr>
              <a:t>6</a:t>
            </a:fld>
            <a:endParaRPr lang="hr-HR"/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2FC81BC4-8F7E-629D-3344-FCC1D4CE24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7669" y="133862"/>
            <a:ext cx="1664331" cy="7251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397466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GB" dirty="0" err="1">
                <a:latin typeface="+mn-lt"/>
                <a:cs typeface="Arial" pitchFamily="34" charset="0"/>
              </a:rPr>
              <a:t>Licen</a:t>
            </a:r>
            <a:r>
              <a:rPr lang="hr-HR" dirty="0">
                <a:latin typeface="+mn-lt"/>
                <a:cs typeface="Arial" pitchFamily="34" charset="0"/>
              </a:rPr>
              <a:t>C</a:t>
            </a:r>
            <a:r>
              <a:rPr lang="en-GB" dirty="0" err="1">
                <a:latin typeface="+mn-lt"/>
                <a:cs typeface="Arial" pitchFamily="34" charset="0"/>
              </a:rPr>
              <a:t>ing</a:t>
            </a:r>
            <a:endParaRPr lang="en-GB" dirty="0">
              <a:latin typeface="+mn-lt"/>
              <a:cs typeface="Arial" pitchFamily="34" charset="0"/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510018" y="1656138"/>
            <a:ext cx="9248904" cy="39537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90000"/>
              </a:lnSpc>
            </a:pPr>
            <a:endParaRPr lang="hr-HR" sz="1700" dirty="0">
              <a:solidFill>
                <a:srgbClr val="404040"/>
              </a:solidFill>
              <a:cs typeface="Arial" pitchFamily="34" charset="0"/>
            </a:endParaRP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v"/>
            </a:pPr>
            <a:r>
              <a:rPr lang="en-GB" sz="7200" b="1" dirty="0">
                <a:solidFill>
                  <a:srgbClr val="404040"/>
                </a:solidFill>
                <a:cs typeface="Arial" pitchFamily="34" charset="0"/>
              </a:rPr>
              <a:t>To carry out the practical part of apprenticeship</a:t>
            </a:r>
            <a:r>
              <a:rPr lang="hr-HR" sz="7200" b="1" dirty="0">
                <a:solidFill>
                  <a:srgbClr val="404040"/>
                </a:solidFill>
                <a:cs typeface="Arial" pitchFamily="34" charset="0"/>
              </a:rPr>
              <a:t> </a:t>
            </a:r>
            <a:r>
              <a:rPr lang="en-GB" sz="7200" b="1" dirty="0">
                <a:solidFill>
                  <a:srgbClr val="404040"/>
                </a:solidFill>
                <a:cs typeface="Arial" pitchFamily="34" charset="0"/>
              </a:rPr>
              <a:t>craftsman or company are required to have  the </a:t>
            </a:r>
            <a:r>
              <a:rPr lang="en-GB" sz="7200" b="1" u="sng" dirty="0">
                <a:solidFill>
                  <a:srgbClr val="404040"/>
                </a:solidFill>
                <a:cs typeface="Arial" pitchFamily="34" charset="0"/>
              </a:rPr>
              <a:t>licence for apprenticeship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v"/>
            </a:pPr>
            <a:endParaRPr lang="en-GB" sz="7200" b="1" u="sng" dirty="0">
              <a:solidFill>
                <a:srgbClr val="404040"/>
              </a:solidFill>
              <a:cs typeface="Arial" pitchFamily="34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GB" sz="7200" dirty="0">
                <a:solidFill>
                  <a:srgbClr val="40404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 licen</a:t>
            </a:r>
            <a:r>
              <a:rPr lang="hr-HR" sz="7200" dirty="0">
                <a:solidFill>
                  <a:srgbClr val="40404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GB" sz="7200" dirty="0">
                <a:solidFill>
                  <a:srgbClr val="40404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ing procedure is carried out by the regional Chambers of trades and crafts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v"/>
            </a:pPr>
            <a:r>
              <a:rPr lang="en-US" sz="6400" b="1" dirty="0">
                <a:solidFill>
                  <a:srgbClr val="404040"/>
                </a:solidFill>
                <a:cs typeface="Arial" pitchFamily="34" charset="0"/>
              </a:rPr>
              <a:t>MATERIAL CONDITIONS </a:t>
            </a:r>
            <a:r>
              <a:rPr lang="en-US" sz="6400" dirty="0">
                <a:solidFill>
                  <a:srgbClr val="404040"/>
                </a:solidFill>
                <a:cs typeface="Arial" pitchFamily="34" charset="0"/>
              </a:rPr>
              <a:t>-</a:t>
            </a:r>
            <a:r>
              <a:rPr lang="en-US" sz="7200" dirty="0">
                <a:solidFill>
                  <a:srgbClr val="404040"/>
                </a:solidFill>
                <a:cs typeface="Arial" pitchFamily="34" charset="0"/>
              </a:rPr>
              <a:t> appropriate space and workplace for the student, appropriate equipment, and safety measures at work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v"/>
            </a:pPr>
            <a:r>
              <a:rPr lang="en-US" sz="6400" b="1" dirty="0">
                <a:solidFill>
                  <a:srgbClr val="404040"/>
                </a:solidFill>
                <a:cs typeface="Arial" pitchFamily="34" charset="0"/>
              </a:rPr>
              <a:t>STAFF CONDITIONS </a:t>
            </a:r>
            <a:r>
              <a:rPr lang="en-US" sz="6400" dirty="0">
                <a:solidFill>
                  <a:srgbClr val="404040"/>
                </a:solidFill>
                <a:cs typeface="Arial" pitchFamily="34" charset="0"/>
              </a:rPr>
              <a:t>– </a:t>
            </a:r>
            <a:r>
              <a:rPr lang="en-US" sz="7200" dirty="0">
                <a:solidFill>
                  <a:srgbClr val="404040"/>
                </a:solidFill>
                <a:cs typeface="Arial" pitchFamily="34" charset="0"/>
              </a:rPr>
              <a:t>mentors with </a:t>
            </a:r>
            <a:r>
              <a:rPr lang="en-US" sz="7200" dirty="0"/>
              <a:t>appropriate vocational education </a:t>
            </a:r>
            <a:r>
              <a:rPr lang="en-US" sz="7200" dirty="0">
                <a:solidFill>
                  <a:srgbClr val="404040"/>
                </a:solidFill>
                <a:cs typeface="Arial" pitchFamily="34" charset="0"/>
              </a:rPr>
              <a:t>and proof of </a:t>
            </a:r>
            <a:r>
              <a:rPr lang="en-US" sz="7200" kern="100" dirty="0">
                <a:solidFill>
                  <a:srgbClr val="40404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teaching</a:t>
            </a:r>
            <a:r>
              <a:rPr lang="en-US" sz="7200" dirty="0">
                <a:solidFill>
                  <a:srgbClr val="404040"/>
                </a:solidFill>
                <a:cs typeface="Arial" pitchFamily="34" charset="0"/>
              </a:rPr>
              <a:t> skills </a:t>
            </a:r>
            <a:r>
              <a:rPr lang="hr-HR" sz="7200" dirty="0">
                <a:solidFill>
                  <a:srgbClr val="404040"/>
                </a:solidFill>
                <a:cs typeface="Arial" pitchFamily="34" charset="0"/>
              </a:rPr>
              <a:t>(</a:t>
            </a:r>
            <a:r>
              <a:rPr lang="hr-HR" sz="7200" kern="100" dirty="0">
                <a:solidFill>
                  <a:srgbClr val="40404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S" sz="7200" kern="100" dirty="0">
                <a:solidFill>
                  <a:srgbClr val="40404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xam</a:t>
            </a:r>
            <a:r>
              <a:rPr lang="hr-HR" sz="7200" kern="100" dirty="0">
                <a:solidFill>
                  <a:srgbClr val="40404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7200" kern="100" dirty="0">
                <a:solidFill>
                  <a:srgbClr val="40404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o</a:t>
            </a:r>
            <a:r>
              <a:rPr lang="hr-HR" sz="7200" kern="100" dirty="0">
                <a:solidFill>
                  <a:srgbClr val="40404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en-US" sz="7200" kern="100" dirty="0">
                <a:solidFill>
                  <a:srgbClr val="40404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the basic knowledge needed for teaching</a:t>
            </a:r>
            <a:r>
              <a:rPr lang="hr-HR" sz="7200" kern="100" dirty="0">
                <a:solidFill>
                  <a:srgbClr val="40404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apprentice)</a:t>
            </a:r>
            <a:endParaRPr lang="en-US" sz="7200" dirty="0">
              <a:solidFill>
                <a:srgbClr val="404040"/>
              </a:solidFill>
              <a:cs typeface="Arial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hr-HR" sz="5600" dirty="0">
              <a:solidFill>
                <a:srgbClr val="404040"/>
              </a:solidFill>
              <a:cs typeface="Arial" pitchFamily="34" charset="0"/>
            </a:endParaRPr>
          </a:p>
          <a:p>
            <a:pPr>
              <a:lnSpc>
                <a:spcPct val="90000"/>
              </a:lnSpc>
              <a:buNone/>
            </a:pPr>
            <a:br>
              <a:rPr lang="vi-VN" sz="1700" dirty="0">
                <a:solidFill>
                  <a:srgbClr val="404040"/>
                </a:solidFill>
                <a:cs typeface="Arial" pitchFamily="34" charset="0"/>
              </a:rPr>
            </a:br>
            <a:endParaRPr lang="hr-HR" sz="1700" dirty="0">
              <a:solidFill>
                <a:srgbClr val="404040"/>
              </a:solidFill>
              <a:cs typeface="Arial" pitchFamily="34" charset="0"/>
            </a:endParaRP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>
          <a:xfrm>
            <a:off x="7821429" y="6238816"/>
            <a:ext cx="2753746" cy="323968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defRPr/>
            </a:pPr>
            <a:endParaRPr lang="hr-HR" dirty="0">
              <a:solidFill>
                <a:srgbClr val="262626"/>
              </a:solidFill>
            </a:endParaRP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>
          <a:xfrm>
            <a:off x="10758922" y="6217920"/>
            <a:ext cx="365760" cy="36576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fld id="{EE4FF1A3-0601-41B0-89A5-19CFC2E66878}" type="slidenum">
              <a:rPr lang="hr-HR" smtClean="0"/>
              <a:pPr>
                <a:lnSpc>
                  <a:spcPct val="90000"/>
                </a:lnSpc>
                <a:spcAft>
                  <a:spcPts val="600"/>
                </a:spcAft>
                <a:defRPr/>
              </a:pPr>
              <a:t>7</a:t>
            </a:fld>
            <a:endParaRPr lang="hr-HR"/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F65CA3F2-4245-B93B-6466-3CDBCB23EA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7799" y="241491"/>
            <a:ext cx="1664352" cy="72548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GB" dirty="0" err="1">
                <a:latin typeface="+mn-lt"/>
                <a:cs typeface="Arial" pitchFamily="34" charset="0"/>
              </a:rPr>
              <a:t>Licen</a:t>
            </a:r>
            <a:r>
              <a:rPr lang="hr-HR" dirty="0">
                <a:latin typeface="+mn-lt"/>
                <a:cs typeface="Arial" pitchFamily="34" charset="0"/>
              </a:rPr>
              <a:t>C</a:t>
            </a:r>
            <a:r>
              <a:rPr lang="en-GB" dirty="0" err="1">
                <a:latin typeface="+mn-lt"/>
                <a:cs typeface="Arial" pitchFamily="34" charset="0"/>
              </a:rPr>
              <a:t>ing</a:t>
            </a:r>
            <a:endParaRPr lang="en-GB" dirty="0">
              <a:latin typeface="+mn-lt"/>
              <a:cs typeface="Arial" pitchFamily="34" charset="0"/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510018" y="1749864"/>
            <a:ext cx="9248904" cy="3859980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90000"/>
              </a:lnSpc>
            </a:pPr>
            <a:endParaRPr lang="hr-HR" sz="1700" dirty="0">
              <a:solidFill>
                <a:srgbClr val="404040"/>
              </a:solidFill>
              <a:cs typeface="Arial" pitchFamily="34" charset="0"/>
            </a:endParaRPr>
          </a:p>
          <a:p>
            <a:pPr marL="0" indent="0" algn="ctr">
              <a:buNone/>
            </a:pPr>
            <a:r>
              <a:rPr lang="hr-HR" sz="4500" dirty="0"/>
              <a:t>Acording to the the </a:t>
            </a:r>
            <a:r>
              <a:rPr lang="en-GB" sz="4500" b="1" dirty="0"/>
              <a:t>Law on Trades and Crafts </a:t>
            </a:r>
            <a:r>
              <a:rPr lang="en-GB" sz="4500" dirty="0"/>
              <a:t>mentors can be: </a:t>
            </a:r>
          </a:p>
          <a:p>
            <a:pPr marL="0" indent="0" algn="ctr">
              <a:buNone/>
            </a:pPr>
            <a:endParaRPr lang="en-GB" sz="4500" dirty="0"/>
          </a:p>
          <a:p>
            <a:pPr lvl="0">
              <a:lnSpc>
                <a:spcPct val="170000"/>
              </a:lnSpc>
              <a:buFont typeface="Wingdings" panose="05000000000000000000" pitchFamily="2" charset="2"/>
              <a:buChar char="v"/>
            </a:pPr>
            <a:r>
              <a:rPr lang="en-GB" sz="4800" kern="100" dirty="0">
                <a:solidFill>
                  <a:srgbClr val="40404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Master craftsmen with master craftsmen exam</a:t>
            </a:r>
          </a:p>
          <a:p>
            <a:pPr lvl="0">
              <a:lnSpc>
                <a:spcPct val="170000"/>
              </a:lnSpc>
              <a:buFont typeface="Wingdings" panose="05000000000000000000" pitchFamily="2" charset="2"/>
              <a:buChar char="v"/>
            </a:pPr>
            <a:r>
              <a:rPr lang="en-GB" sz="4800" kern="100" dirty="0">
                <a:solidFill>
                  <a:srgbClr val="40404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Persons with appropriate vocational education and at least 7 years of work experience in the profession </a:t>
            </a:r>
            <a:r>
              <a:rPr lang="en-US" sz="4800" kern="100" dirty="0">
                <a:solidFill>
                  <a:srgbClr val="40404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and proof of teaching skills </a:t>
            </a:r>
          </a:p>
          <a:p>
            <a:pPr lvl="0">
              <a:lnSpc>
                <a:spcPct val="170000"/>
              </a:lnSpc>
              <a:buFont typeface="Wingdings" panose="05000000000000000000" pitchFamily="2" charset="2"/>
              <a:buChar char="v"/>
            </a:pPr>
            <a:r>
              <a:rPr lang="en-GB" sz="4800" kern="100" dirty="0">
                <a:solidFill>
                  <a:srgbClr val="40404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Persons with appropriate  higher education </a:t>
            </a:r>
            <a:r>
              <a:rPr lang="en-US" sz="4800" kern="100" dirty="0">
                <a:solidFill>
                  <a:srgbClr val="40404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and proof of teaching</a:t>
            </a:r>
            <a:r>
              <a:rPr lang="en-US" sz="4800" dirty="0">
                <a:solidFill>
                  <a:srgbClr val="404040"/>
                </a:solidFill>
                <a:cs typeface="Arial" pitchFamily="34" charset="0"/>
              </a:rPr>
              <a:t> skills</a:t>
            </a:r>
            <a:endParaRPr lang="hr-HR" sz="3300" dirty="0">
              <a:solidFill>
                <a:srgbClr val="404040"/>
              </a:solidFill>
              <a:cs typeface="Arial" pitchFamily="34" charset="0"/>
            </a:endParaRPr>
          </a:p>
          <a:p>
            <a:pPr>
              <a:lnSpc>
                <a:spcPct val="90000"/>
              </a:lnSpc>
              <a:buNone/>
            </a:pPr>
            <a:br>
              <a:rPr lang="vi-VN" sz="1700" dirty="0">
                <a:solidFill>
                  <a:srgbClr val="404040"/>
                </a:solidFill>
                <a:cs typeface="Arial" pitchFamily="34" charset="0"/>
              </a:rPr>
            </a:br>
            <a:endParaRPr lang="hr-HR" sz="1700" dirty="0">
              <a:solidFill>
                <a:srgbClr val="404040"/>
              </a:solidFill>
              <a:cs typeface="Arial" pitchFamily="34" charset="0"/>
            </a:endParaRP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>
          <a:xfrm>
            <a:off x="7821429" y="6238816"/>
            <a:ext cx="2753746" cy="323968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defRPr/>
            </a:pPr>
            <a:endParaRPr lang="hr-HR" dirty="0">
              <a:solidFill>
                <a:srgbClr val="262626"/>
              </a:solidFill>
            </a:endParaRP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>
          <a:xfrm>
            <a:off x="10758922" y="6217920"/>
            <a:ext cx="365760" cy="36576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fld id="{EE4FF1A3-0601-41B0-89A5-19CFC2E66878}" type="slidenum">
              <a:rPr lang="hr-HR" smtClean="0"/>
              <a:pPr>
                <a:lnSpc>
                  <a:spcPct val="90000"/>
                </a:lnSpc>
                <a:spcAft>
                  <a:spcPts val="600"/>
                </a:spcAft>
                <a:defRPr/>
              </a:pPr>
              <a:t>8</a:t>
            </a:fld>
            <a:endParaRPr lang="hr-HR"/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F65CA3F2-4245-B93B-6466-3CDBCB23EA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7799" y="241491"/>
            <a:ext cx="1664352" cy="72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9830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hr-HR" kern="100" dirty="0">
                <a:solidFill>
                  <a:srgbClr val="40404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S" kern="100" dirty="0" err="1">
                <a:solidFill>
                  <a:srgbClr val="40404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xam</a:t>
            </a:r>
            <a:r>
              <a:rPr lang="hr-HR" kern="100" dirty="0">
                <a:solidFill>
                  <a:srgbClr val="40404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kern="100" dirty="0">
                <a:solidFill>
                  <a:srgbClr val="40404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o</a:t>
            </a:r>
            <a:r>
              <a:rPr lang="hr-HR" kern="100" dirty="0">
                <a:solidFill>
                  <a:srgbClr val="40404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en-US" kern="100" dirty="0">
                <a:solidFill>
                  <a:srgbClr val="40404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the basic knowledge needed for teaching</a:t>
            </a:r>
            <a:r>
              <a:rPr lang="hr-HR" kern="100" dirty="0">
                <a:solidFill>
                  <a:srgbClr val="40404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apprentice</a:t>
            </a:r>
            <a:endParaRPr lang="en-GB" dirty="0">
              <a:latin typeface="+mn-lt"/>
              <a:cs typeface="Arial" pitchFamily="34" charset="0"/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510018" y="1749864"/>
            <a:ext cx="9432302" cy="3859980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10000"/>
              </a:lnSpc>
              <a:buFont typeface="Wingdings" panose="05000000000000000000" pitchFamily="2" charset="2"/>
              <a:buChar char="v"/>
            </a:pPr>
            <a:endParaRPr lang="en-GB" dirty="0">
              <a:solidFill>
                <a:srgbClr val="404040"/>
              </a:solidFill>
              <a:cs typeface="Arial" pitchFamily="34" charset="0"/>
            </a:endParaRP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v"/>
            </a:pPr>
            <a:r>
              <a:rPr lang="en-GB" dirty="0">
                <a:solidFill>
                  <a:srgbClr val="404040"/>
                </a:solidFill>
                <a:cs typeface="Arial" pitchFamily="34" charset="0"/>
              </a:rPr>
              <a:t>For the persons who, in accordance with the Act on Trades and Crafts, meet the conditions to become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GB" dirty="0">
                <a:solidFill>
                  <a:srgbClr val="404040"/>
                </a:solidFill>
                <a:cs typeface="Arial" pitchFamily="34" charset="0"/>
              </a:rPr>
              <a:t>    mentors, but have not passed the master's exam, in order to obtain a licence for the apprenticeships</a:t>
            </a:r>
            <a:br>
              <a:rPr lang="vi-VN" dirty="0">
                <a:solidFill>
                  <a:srgbClr val="404040"/>
                </a:solidFill>
                <a:cs typeface="Arial" pitchFamily="34" charset="0"/>
              </a:rPr>
            </a:br>
            <a:endParaRPr lang="en-GB" dirty="0">
              <a:solidFill>
                <a:srgbClr val="404040"/>
              </a:solidFill>
              <a:cs typeface="Arial" pitchFamily="34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GB" dirty="0">
                <a:solidFill>
                  <a:srgbClr val="404040"/>
                </a:solidFill>
                <a:cs typeface="Arial" pitchFamily="34" charset="0"/>
              </a:rPr>
              <a:t>The exam on the basic knowledge required for teaching apprentice consists of writing </a:t>
            </a:r>
            <a:r>
              <a:rPr lang="en-GB" dirty="0" err="1">
                <a:solidFill>
                  <a:srgbClr val="404040"/>
                </a:solidFill>
                <a:cs typeface="Arial" pitchFamily="34" charset="0"/>
              </a:rPr>
              <a:t>exame</a:t>
            </a:r>
            <a:r>
              <a:rPr lang="en-GB" dirty="0">
                <a:solidFill>
                  <a:srgbClr val="404040"/>
                </a:solidFill>
                <a:cs typeface="Arial" pitchFamily="34" charset="0"/>
              </a:rPr>
              <a:t> and practical exam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endParaRPr lang="en-GB" dirty="0">
              <a:solidFill>
                <a:srgbClr val="404040"/>
              </a:solidFill>
              <a:cs typeface="Arial" pitchFamily="34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GB" dirty="0">
                <a:solidFill>
                  <a:srgbClr val="404040"/>
                </a:solidFill>
                <a:cs typeface="Arial" pitchFamily="34" charset="0"/>
              </a:rPr>
              <a:t>The practical part of the exam includes written preparation and performance of practical teaching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dirty="0">
                <a:solidFill>
                  <a:srgbClr val="404040"/>
                </a:solidFill>
                <a:cs typeface="Arial" pitchFamily="34" charset="0"/>
              </a:rPr>
              <a:t>     apprentice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endParaRPr lang="en-GB" dirty="0">
              <a:solidFill>
                <a:srgbClr val="404040"/>
              </a:solidFill>
              <a:cs typeface="Arial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hr-HR" dirty="0"/>
              <a:t>Exam sessions </a:t>
            </a:r>
            <a:r>
              <a:rPr lang="en-GB" dirty="0"/>
              <a:t>4</a:t>
            </a:r>
            <a:r>
              <a:rPr lang="hr-HR" dirty="0"/>
              <a:t> times a year </a:t>
            </a:r>
            <a:endParaRPr lang="en-GB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>
          <a:xfrm>
            <a:off x="7821429" y="6238816"/>
            <a:ext cx="2753746" cy="323968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defRPr/>
            </a:pPr>
            <a:endParaRPr lang="hr-HR" dirty="0">
              <a:solidFill>
                <a:srgbClr val="262626"/>
              </a:solidFill>
            </a:endParaRP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>
          <a:xfrm>
            <a:off x="10758922" y="6217920"/>
            <a:ext cx="365760" cy="36576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fld id="{EE4FF1A3-0601-41B0-89A5-19CFC2E66878}" type="slidenum">
              <a:rPr lang="hr-HR" smtClean="0"/>
              <a:pPr>
                <a:lnSpc>
                  <a:spcPct val="90000"/>
                </a:lnSpc>
                <a:spcAft>
                  <a:spcPts val="600"/>
                </a:spcAft>
                <a:defRPr/>
              </a:pPr>
              <a:t>9</a:t>
            </a:fld>
            <a:endParaRPr lang="hr-HR"/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F65CA3F2-4245-B93B-6466-3CDBCB23EA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7799" y="241491"/>
            <a:ext cx="1664352" cy="72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2411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0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hr-HR" dirty="0">
                <a:latin typeface="Arial" pitchFamily="34" charset="0"/>
                <a:cs typeface="Arial" pitchFamily="34" charset="0"/>
              </a:rPr>
              <a:t>Master Craftsman Exam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706062" y="2291262"/>
            <a:ext cx="8779512" cy="287925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hr-HR" sz="2000" dirty="0">
                <a:solidFill>
                  <a:srgbClr val="404040"/>
                </a:solidFill>
              </a:rPr>
              <a:t>S</a:t>
            </a:r>
            <a:r>
              <a:rPr lang="en-US" sz="2000" dirty="0">
                <a:solidFill>
                  <a:srgbClr val="404040"/>
                </a:solidFill>
              </a:rPr>
              <a:t>tate approved exam</a:t>
            </a:r>
            <a:endParaRPr lang="hr-HR" sz="2000" dirty="0">
              <a:solidFill>
                <a:srgbClr val="404040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GB" sz="2000" b="1" dirty="0">
                <a:solidFill>
                  <a:srgbClr val="404040"/>
                </a:solidFill>
                <a:cs typeface="Arial" pitchFamily="34" charset="0"/>
              </a:rPr>
              <a:t>L</a:t>
            </a:r>
            <a:r>
              <a:rPr lang="hr-HR" sz="2000" b="1" dirty="0">
                <a:solidFill>
                  <a:srgbClr val="404040"/>
                </a:solidFill>
                <a:cs typeface="Arial" pitchFamily="34" charset="0"/>
              </a:rPr>
              <a:t>evel 5 of the EQF</a:t>
            </a:r>
            <a:endParaRPr lang="hr-HR" sz="2000" dirty="0">
              <a:solidFill>
                <a:srgbClr val="404040"/>
              </a:solidFill>
              <a:cs typeface="Arial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GB" sz="2000" b="1" dirty="0">
                <a:solidFill>
                  <a:srgbClr val="404040"/>
                </a:solidFill>
                <a:cs typeface="Arial" pitchFamily="34" charset="0"/>
              </a:rPr>
              <a:t>62</a:t>
            </a:r>
            <a:r>
              <a:rPr lang="en-GB" sz="2000" dirty="0">
                <a:solidFill>
                  <a:srgbClr val="404040"/>
                </a:solidFill>
                <a:cs typeface="Arial" pitchFamily="34" charset="0"/>
              </a:rPr>
              <a:t> </a:t>
            </a:r>
            <a:r>
              <a:rPr lang="en-GB" sz="2000" b="1" dirty="0">
                <a:solidFill>
                  <a:srgbClr val="404040"/>
                </a:solidFill>
                <a:cs typeface="Arial" pitchFamily="34" charset="0"/>
              </a:rPr>
              <a:t>vocations from the list of associated trades and crafts</a:t>
            </a:r>
            <a:endParaRPr lang="hr-HR" sz="2000" b="1" dirty="0">
              <a:solidFill>
                <a:srgbClr val="404040"/>
              </a:solidFill>
              <a:cs typeface="Arial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hr-HR" sz="2000" dirty="0"/>
              <a:t>Exam sessions 2 times a year </a:t>
            </a:r>
            <a:endParaRPr lang="en-GB" sz="2000" dirty="0"/>
          </a:p>
          <a:p>
            <a:pPr>
              <a:buFont typeface="Wingdings" panose="05000000000000000000" pitchFamily="2" charset="2"/>
              <a:buChar char="v"/>
            </a:pPr>
            <a:r>
              <a:rPr lang="hr-HR" sz="2000" dirty="0">
                <a:solidFill>
                  <a:srgbClr val="404040"/>
                </a:solidFill>
                <a:cs typeface="Arial" pitchFamily="34" charset="0"/>
              </a:rPr>
              <a:t>Requirement</a:t>
            </a:r>
            <a:r>
              <a:rPr lang="en-US" sz="2000" dirty="0">
                <a:solidFill>
                  <a:srgbClr val="404040"/>
                </a:solidFill>
                <a:cs typeface="Arial" pitchFamily="34" charset="0"/>
              </a:rPr>
              <a:t> for opening or running a business in certain </a:t>
            </a:r>
            <a:r>
              <a:rPr lang="hr-HR" sz="2000" dirty="0" err="1">
                <a:solidFill>
                  <a:srgbClr val="404040"/>
                </a:solidFill>
                <a:cs typeface="Arial" pitchFamily="34" charset="0"/>
              </a:rPr>
              <a:t>crafts</a:t>
            </a:r>
            <a:r>
              <a:rPr lang="hr-HR" sz="2000" dirty="0">
                <a:solidFill>
                  <a:srgbClr val="404040"/>
                </a:solidFill>
                <a:cs typeface="Arial" pitchFamily="34" charset="0"/>
              </a:rPr>
              <a:t> </a:t>
            </a:r>
            <a:r>
              <a:rPr lang="en-US" sz="2000" dirty="0">
                <a:solidFill>
                  <a:srgbClr val="404040"/>
                </a:solidFill>
                <a:cs typeface="Arial" pitchFamily="34" charset="0"/>
              </a:rPr>
              <a:t>and enables the performance of apprenticeship exercises in craft</a:t>
            </a:r>
            <a:endParaRPr lang="hr-HR" sz="2000" dirty="0">
              <a:solidFill>
                <a:srgbClr val="404040"/>
              </a:solidFill>
              <a:cs typeface="Arial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hr-HR" dirty="0">
              <a:solidFill>
                <a:srgbClr val="404040"/>
              </a:solidFill>
              <a:cs typeface="Arial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US" dirty="0">
              <a:solidFill>
                <a:srgbClr val="404040"/>
              </a:solidFill>
              <a:cs typeface="Arial" pitchFamily="34" charset="0"/>
            </a:endParaRP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>
          <a:xfrm>
            <a:off x="10758922" y="6217920"/>
            <a:ext cx="365760" cy="36576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fld id="{EE4FF1A3-0601-41B0-89A5-19CFC2E66878}" type="slidenum">
              <a:rPr lang="hr-HR" smtClean="0"/>
              <a:pPr>
                <a:lnSpc>
                  <a:spcPct val="90000"/>
                </a:lnSpc>
                <a:spcAft>
                  <a:spcPts val="600"/>
                </a:spcAft>
                <a:defRPr/>
              </a:pPr>
              <a:t>10</a:t>
            </a:fld>
            <a:endParaRPr lang="hr-HR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FEA65A4A-E0F8-EFA7-1299-9D098F817E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7669" y="133862"/>
            <a:ext cx="1664331" cy="7251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0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hr-HR" dirty="0"/>
              <a:t>Master </a:t>
            </a:r>
            <a:r>
              <a:rPr lang="hr-HR" dirty="0">
                <a:latin typeface="Arial" pitchFamily="34" charset="0"/>
                <a:cs typeface="Arial" pitchFamily="34" charset="0"/>
              </a:rPr>
              <a:t>Craftsman </a:t>
            </a:r>
            <a:r>
              <a:rPr lang="hr-HR" dirty="0"/>
              <a:t>exams </a:t>
            </a:r>
            <a:r>
              <a:rPr lang="en-GB" dirty="0"/>
              <a:t>-</a:t>
            </a:r>
            <a:r>
              <a:rPr lang="en-GB" dirty="0">
                <a:solidFill>
                  <a:srgbClr val="404040"/>
                </a:solidFill>
                <a:cs typeface="Arial" pitchFamily="34" charset="0"/>
              </a:rPr>
              <a:t>CONDITION </a:t>
            </a:r>
            <a:r>
              <a:rPr lang="hr-HR" dirty="0"/>
              <a:t>FOR </a:t>
            </a:r>
            <a:r>
              <a:rPr lang="en-GB" dirty="0"/>
              <a:t>RUNNING </a:t>
            </a:r>
            <a:r>
              <a:rPr lang="hr-HR" dirty="0"/>
              <a:t>craft 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706062" y="2291262"/>
            <a:ext cx="8779512" cy="287925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ta-IN" sz="1400" b="1" dirty="0">
              <a:solidFill>
                <a:srgbClr val="404040"/>
              </a:solidFill>
              <a:cs typeface="Arial" pitchFamily="34" charset="0"/>
            </a:endParaRPr>
          </a:p>
          <a:p>
            <a:pPr marL="0" marR="0" indent="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endParaRPr lang="hr-HR" sz="1400" b="0" i="0" u="none" strike="noStrike" dirty="0">
              <a:solidFill>
                <a:srgbClr val="404040"/>
              </a:solidFill>
              <a:effectLst/>
              <a:latin typeface="Arial" panose="020B0604020202020204" pitchFamily="34" charset="0"/>
            </a:endParaRPr>
          </a:p>
          <a:p>
            <a:pPr marL="0" indent="0" rtl="0" eaLnBrk="1" fontAlgn="ctr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endParaRPr lang="hr-HR" sz="1400" b="0" i="0" u="none" strike="noStrike" dirty="0">
              <a:solidFill>
                <a:srgbClr val="404040"/>
              </a:solidFill>
              <a:effectLst/>
              <a:latin typeface="Arial" panose="020B0604020202020204" pitchFamily="34" charset="0"/>
            </a:endParaRPr>
          </a:p>
          <a:p>
            <a:pPr marL="0" marR="0" indent="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endParaRPr lang="hr-HR" sz="1400" b="0" i="0" u="none" strike="noStrike" dirty="0">
              <a:solidFill>
                <a:srgbClr val="404040"/>
              </a:solidFill>
              <a:effectLst/>
              <a:latin typeface="Arial" panose="020B0604020202020204" pitchFamily="34" charset="0"/>
            </a:endParaRPr>
          </a:p>
          <a:p>
            <a:pPr marL="0" indent="0" rtl="0" eaLnBrk="1" fontAlgn="ctr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endParaRPr lang="hr-HR" sz="1400" b="0" i="0" u="none" strike="noStrike" dirty="0">
              <a:solidFill>
                <a:srgbClr val="404040"/>
              </a:solidFill>
              <a:effectLst/>
              <a:latin typeface="Arial" panose="020B0604020202020204" pitchFamily="34" charset="0"/>
            </a:endParaRPr>
          </a:p>
          <a:p>
            <a:pPr marL="0" indent="0" rtl="0" eaLnBrk="1" fontAlgn="ctr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endParaRPr lang="hr-HR" sz="1400" b="0" i="0" u="none" strike="noStrike" dirty="0">
              <a:solidFill>
                <a:srgbClr val="404040"/>
              </a:solidFill>
              <a:effectLst/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en-GB" sz="1400" dirty="0">
              <a:solidFill>
                <a:srgbClr val="404040"/>
              </a:solidFill>
              <a:cs typeface="Arial" pitchFamily="34" charset="0"/>
            </a:endParaRPr>
          </a:p>
          <a:p>
            <a:pPr>
              <a:lnSpc>
                <a:spcPct val="90000"/>
              </a:lnSpc>
            </a:pPr>
            <a:endParaRPr lang="hr-HR" sz="1400" dirty="0">
              <a:solidFill>
                <a:srgbClr val="404040"/>
              </a:solidFill>
              <a:cs typeface="Arial" pitchFamily="34" charset="0"/>
            </a:endParaRP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>
          <a:xfrm>
            <a:off x="10758922" y="6217920"/>
            <a:ext cx="365760" cy="36576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fld id="{EE4FF1A3-0601-41B0-89A5-19CFC2E66878}" type="slidenum">
              <a:rPr lang="hr-HR" smtClean="0"/>
              <a:pPr>
                <a:lnSpc>
                  <a:spcPct val="90000"/>
                </a:lnSpc>
                <a:spcAft>
                  <a:spcPts val="600"/>
                </a:spcAft>
                <a:defRPr/>
              </a:pPr>
              <a:t>11</a:t>
            </a:fld>
            <a:endParaRPr lang="hr-HR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FEA65A4A-E0F8-EFA7-1299-9D098F817E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7669" y="133862"/>
            <a:ext cx="1664331" cy="725111"/>
          </a:xfrm>
          <a:prstGeom prst="rect">
            <a:avLst/>
          </a:prstGeom>
          <a:noFill/>
        </p:spPr>
      </p:pic>
      <p:sp>
        <p:nvSpPr>
          <p:cNvPr id="20" name="TekstniOkvir 19">
            <a:extLst>
              <a:ext uri="{FF2B5EF4-FFF2-40B4-BE49-F238E27FC236}">
                <a16:creationId xmlns:a16="http://schemas.microsoft.com/office/drawing/2014/main" id="{5F5C8F9D-F795-CCD8-8873-9CB1070D3835}"/>
              </a:ext>
            </a:extLst>
          </p:cNvPr>
          <p:cNvSpPr txBox="1"/>
          <p:nvPr/>
        </p:nvSpPr>
        <p:spPr>
          <a:xfrm>
            <a:off x="1401510" y="1827687"/>
            <a:ext cx="9443103" cy="3693319"/>
          </a:xfrm>
          <a:prstGeom prst="rect">
            <a:avLst/>
          </a:prstGeom>
          <a:noFill/>
        </p:spPr>
        <p:txBody>
          <a:bodyPr wrap="square" numCol="3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hr-HR" dirty="0"/>
              <a:t>Toolmaker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800" dirty="0">
                <a:solidFill>
                  <a:srgbClr val="404040"/>
                </a:solidFill>
              </a:rPr>
              <a:t>Car Electrician</a:t>
            </a:r>
            <a:endParaRPr lang="hr-HR" dirty="0">
              <a:solidFill>
                <a:srgbClr val="40404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1800" dirty="0">
                <a:solidFill>
                  <a:srgbClr val="404040"/>
                </a:solidFill>
              </a:rPr>
              <a:t>Car Mechanic</a:t>
            </a:r>
            <a:endParaRPr lang="hr-HR" dirty="0">
              <a:solidFill>
                <a:srgbClr val="40404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hr-HR" sz="1800" dirty="0">
                <a:solidFill>
                  <a:srgbClr val="404040"/>
                </a:solidFill>
              </a:rPr>
              <a:t>Car </a:t>
            </a:r>
            <a:r>
              <a:rPr lang="en-GB" sz="1800" dirty="0">
                <a:solidFill>
                  <a:srgbClr val="404040"/>
                </a:solidFill>
              </a:rPr>
              <a:t>Mehatronic</a:t>
            </a:r>
            <a:endParaRPr lang="hr-HR" sz="1800" dirty="0">
              <a:solidFill>
                <a:srgbClr val="40404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1800" dirty="0">
                <a:solidFill>
                  <a:srgbClr val="404040"/>
                </a:solidFill>
              </a:rPr>
              <a:t>Locksmith</a:t>
            </a:r>
            <a:endParaRPr lang="hr-HR" sz="1800" dirty="0">
              <a:solidFill>
                <a:srgbClr val="40404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1800" dirty="0">
                <a:solidFill>
                  <a:srgbClr val="404040"/>
                </a:solidFill>
              </a:rPr>
              <a:t>Chimney Sweeper</a:t>
            </a:r>
            <a:endParaRPr lang="hr-HR" sz="1800" dirty="0">
              <a:solidFill>
                <a:srgbClr val="40404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1800" dirty="0">
                <a:solidFill>
                  <a:srgbClr val="404040"/>
                </a:solidFill>
              </a:rPr>
              <a:t>Electrician</a:t>
            </a:r>
            <a:endParaRPr lang="hr-HR" sz="1800" dirty="0">
              <a:solidFill>
                <a:srgbClr val="40404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1800" dirty="0">
                <a:solidFill>
                  <a:srgbClr val="404040"/>
                </a:solidFill>
              </a:rPr>
              <a:t>Electro-mechanic</a:t>
            </a:r>
            <a:endParaRPr lang="hr-HR" sz="1800" dirty="0">
              <a:solidFill>
                <a:srgbClr val="40404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1800" dirty="0">
                <a:solidFill>
                  <a:srgbClr val="404040"/>
                </a:solidFill>
              </a:rPr>
              <a:t>Electronics Mechanic</a:t>
            </a:r>
            <a:endParaRPr lang="hr-HR" sz="1800" dirty="0">
              <a:solidFill>
                <a:srgbClr val="40404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1800" dirty="0">
                <a:solidFill>
                  <a:srgbClr val="404040"/>
                </a:solidFill>
              </a:rPr>
              <a:t>Hair</a:t>
            </a:r>
            <a:r>
              <a:rPr lang="hr-HR" sz="1800" dirty="0">
                <a:solidFill>
                  <a:srgbClr val="404040"/>
                </a:solidFill>
              </a:rPr>
              <a:t>d</a:t>
            </a:r>
            <a:r>
              <a:rPr lang="en-GB" sz="1800" dirty="0">
                <a:solidFill>
                  <a:srgbClr val="404040"/>
                </a:solidFill>
              </a:rPr>
              <a:t>resser</a:t>
            </a:r>
            <a:endParaRPr lang="hr-HR" sz="1800" dirty="0">
              <a:solidFill>
                <a:srgbClr val="40404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1800" dirty="0">
                <a:solidFill>
                  <a:srgbClr val="404040"/>
                </a:solidFill>
              </a:rPr>
              <a:t>Ship </a:t>
            </a:r>
            <a:r>
              <a:rPr lang="hr-HR" sz="1800" dirty="0">
                <a:solidFill>
                  <a:srgbClr val="404040"/>
                </a:solidFill>
              </a:rPr>
              <a:t>a</a:t>
            </a:r>
            <a:r>
              <a:rPr lang="en-GB" sz="1800" dirty="0">
                <a:solidFill>
                  <a:srgbClr val="404040"/>
                </a:solidFill>
              </a:rPr>
              <a:t>nd </a:t>
            </a:r>
            <a:r>
              <a:rPr lang="hr-HR" dirty="0">
                <a:solidFill>
                  <a:srgbClr val="404040"/>
                </a:solidFill>
              </a:rPr>
              <a:t>b</a:t>
            </a:r>
            <a:r>
              <a:rPr lang="en-GB" sz="1800" dirty="0">
                <a:solidFill>
                  <a:srgbClr val="404040"/>
                </a:solidFill>
              </a:rPr>
              <a:t>oat Builder</a:t>
            </a:r>
            <a:endParaRPr lang="hr-HR" sz="1800" dirty="0">
              <a:solidFill>
                <a:srgbClr val="40404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1800" dirty="0">
                <a:solidFill>
                  <a:srgbClr val="404040"/>
                </a:solidFill>
              </a:rPr>
              <a:t>Dry </a:t>
            </a:r>
            <a:r>
              <a:rPr lang="hr-HR" sz="1800" dirty="0">
                <a:solidFill>
                  <a:srgbClr val="404040"/>
                </a:solidFill>
              </a:rPr>
              <a:t>c</a:t>
            </a:r>
            <a:r>
              <a:rPr lang="en-GB" sz="1800" dirty="0">
                <a:solidFill>
                  <a:srgbClr val="404040"/>
                </a:solidFill>
              </a:rPr>
              <a:t>leaner</a:t>
            </a:r>
            <a:endParaRPr lang="hr-HR" sz="1800" dirty="0">
              <a:solidFill>
                <a:srgbClr val="40404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1800" dirty="0">
                <a:solidFill>
                  <a:srgbClr val="404040"/>
                </a:solidFill>
              </a:rPr>
              <a:t>Stonemason</a:t>
            </a:r>
            <a:endParaRPr lang="hr-HR" sz="1800" dirty="0">
              <a:solidFill>
                <a:srgbClr val="40404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hr-HR" dirty="0">
                <a:solidFill>
                  <a:srgbClr val="404040"/>
                </a:solidFill>
              </a:rPr>
              <a:t>Boilermaker</a:t>
            </a:r>
          </a:p>
          <a:p>
            <a:pPr marL="342900" indent="-342900">
              <a:buFont typeface="+mj-lt"/>
              <a:buAutoNum type="arabicPeriod"/>
            </a:pPr>
            <a:r>
              <a:rPr lang="hr-HR" dirty="0"/>
              <a:t>Men’s tailor </a:t>
            </a:r>
          </a:p>
          <a:p>
            <a:pPr marL="342900" indent="-342900">
              <a:buFont typeface="+mj-lt"/>
              <a:buAutoNum type="arabicPeriod"/>
            </a:pPr>
            <a:r>
              <a:rPr lang="hr-HR" dirty="0"/>
              <a:t>Ladies’ tailor</a:t>
            </a:r>
          </a:p>
          <a:p>
            <a:pPr marL="342900" indent="-342900">
              <a:buFont typeface="+mj-lt"/>
              <a:buAutoNum type="arabicPeriod"/>
            </a:pPr>
            <a:r>
              <a:rPr lang="hr-HR" dirty="0"/>
              <a:t>Furrier </a:t>
            </a:r>
          </a:p>
          <a:p>
            <a:pPr marL="342900" indent="-342900">
              <a:buFont typeface="+mj-lt"/>
              <a:buAutoNum type="arabicPeriod"/>
            </a:pPr>
            <a:r>
              <a:rPr lang="hr-HR" dirty="0"/>
              <a:t>Cook</a:t>
            </a:r>
          </a:p>
          <a:p>
            <a:pPr marL="342900" indent="-342900">
              <a:buFont typeface="+mj-lt"/>
              <a:buAutoNum type="arabicPeriod"/>
            </a:pPr>
            <a:r>
              <a:rPr lang="hr-HR" dirty="0"/>
              <a:t>Butcher</a:t>
            </a:r>
          </a:p>
          <a:p>
            <a:pPr marL="342900" indent="-342900">
              <a:buFont typeface="+mj-lt"/>
              <a:buAutoNum type="arabicPeriod"/>
            </a:pPr>
            <a:r>
              <a:rPr lang="hr-HR" dirty="0"/>
              <a:t>Headwaiter</a:t>
            </a:r>
          </a:p>
          <a:p>
            <a:pPr marL="342900" indent="-342900">
              <a:buFont typeface="+mj-lt"/>
              <a:buAutoNum type="arabicPeriod"/>
            </a:pPr>
            <a:r>
              <a:rPr lang="hr-HR" dirty="0"/>
              <a:t>Optician </a:t>
            </a:r>
          </a:p>
          <a:p>
            <a:pPr marL="342900" indent="-342900">
              <a:buFont typeface="+mj-lt"/>
              <a:buAutoNum type="arabicPeriod"/>
            </a:pPr>
            <a:r>
              <a:rPr lang="hr-HR" dirty="0"/>
              <a:t>Shoemaker</a:t>
            </a:r>
          </a:p>
          <a:p>
            <a:pPr marL="342900" indent="-342900">
              <a:buFont typeface="+mj-lt"/>
              <a:buAutoNum type="arabicPeriod"/>
            </a:pPr>
            <a:r>
              <a:rPr lang="hr-HR" dirty="0"/>
              <a:t>Orthopaedic shoemaker</a:t>
            </a:r>
          </a:p>
          <a:p>
            <a:pPr marL="342900" indent="-342900">
              <a:buFont typeface="+mj-lt"/>
              <a:buAutoNum type="arabicPeriod"/>
            </a:pPr>
            <a:r>
              <a:rPr lang="hr-HR" dirty="0"/>
              <a:t>Pedicurist</a:t>
            </a:r>
          </a:p>
          <a:p>
            <a:pPr marL="342900" indent="-342900">
              <a:buFont typeface="+mj-lt"/>
              <a:buAutoNum type="arabicPeriod"/>
            </a:pPr>
            <a:r>
              <a:rPr lang="hr-HR" dirty="0"/>
              <a:t>Gas mechanic</a:t>
            </a:r>
          </a:p>
          <a:p>
            <a:pPr marL="342900" indent="-342900">
              <a:buFont typeface="+mj-lt"/>
              <a:buAutoNum type="arabicPeriod"/>
            </a:pPr>
            <a:r>
              <a:rPr lang="hr-HR" dirty="0"/>
              <a:t>Precision machinist</a:t>
            </a:r>
          </a:p>
          <a:p>
            <a:pPr marL="342900" indent="-342900">
              <a:buFont typeface="+mj-lt"/>
              <a:buAutoNum type="arabicPeriod"/>
            </a:pPr>
            <a:r>
              <a:rPr lang="hr-HR" dirty="0"/>
              <a:t>Gunsmith </a:t>
            </a:r>
          </a:p>
          <a:p>
            <a:pPr marL="342900" indent="-342900">
              <a:buFont typeface="+mj-lt"/>
              <a:buAutoNum type="arabicPeriod"/>
            </a:pPr>
            <a:r>
              <a:rPr lang="hr-HR" dirty="0"/>
              <a:t>Pastry chef</a:t>
            </a:r>
          </a:p>
          <a:p>
            <a:pPr marL="342900" indent="-342900">
              <a:buFont typeface="+mj-lt"/>
              <a:buAutoNum type="arabicPeriod"/>
            </a:pPr>
            <a:r>
              <a:rPr lang="de-DE" dirty="0"/>
              <a:t>Glazier</a:t>
            </a:r>
            <a:endParaRPr lang="hr-HR" dirty="0"/>
          </a:p>
          <a:p>
            <a:pPr marL="342900" indent="-342900">
              <a:buFont typeface="+mj-lt"/>
              <a:buAutoNum type="arabicPeriod"/>
            </a:pPr>
            <a:r>
              <a:rPr lang="de-DE" dirty="0"/>
              <a:t>Joiner</a:t>
            </a:r>
            <a:endParaRPr lang="hr-HR" dirty="0"/>
          </a:p>
          <a:p>
            <a:pPr marL="342900" indent="-342900">
              <a:buFont typeface="+mj-lt"/>
              <a:buAutoNum type="arabicPeriod"/>
            </a:pPr>
            <a:r>
              <a:rPr lang="de-DE" dirty="0"/>
              <a:t>Machine fitter</a:t>
            </a:r>
            <a:endParaRPr lang="hr-HR" dirty="0"/>
          </a:p>
          <a:p>
            <a:pPr marL="342900" indent="-342900">
              <a:buFont typeface="+mj-lt"/>
              <a:buAutoNum type="arabicPeriod"/>
            </a:pPr>
            <a:r>
              <a:rPr lang="hr-HR" dirty="0"/>
              <a:t>Carpenter</a:t>
            </a:r>
          </a:p>
          <a:p>
            <a:pPr marL="342900" indent="-342900">
              <a:buFont typeface="+mj-lt"/>
              <a:buAutoNum type="arabicPeriod"/>
            </a:pPr>
            <a:r>
              <a:rPr lang="hr-HR" dirty="0"/>
              <a:t>Salesman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Plumber, air conditioning and heating mechanic</a:t>
            </a:r>
            <a:endParaRPr lang="hr-HR" dirty="0"/>
          </a:p>
          <a:p>
            <a:pPr marL="342900" indent="-342900">
              <a:buFont typeface="+mj-lt"/>
              <a:buAutoNum type="arabicPeriod"/>
            </a:pPr>
            <a:r>
              <a:rPr lang="hr-HR" dirty="0"/>
              <a:t>Mason </a:t>
            </a:r>
          </a:p>
          <a:p>
            <a:pPr marL="342900" indent="-342900">
              <a:buFont typeface="+mj-lt"/>
              <a:buAutoNum type="arabicPeriod"/>
            </a:pPr>
            <a:r>
              <a:rPr lang="hr-HR" dirty="0"/>
              <a:t>Goldsmith</a:t>
            </a:r>
            <a:endParaRPr lang="hr-HR" b="1" dirty="0"/>
          </a:p>
        </p:txBody>
      </p:sp>
    </p:spTree>
    <p:extLst>
      <p:ext uri="{BB962C8B-B14F-4D97-AF65-F5344CB8AC3E}">
        <p14:creationId xmlns:p14="http://schemas.microsoft.com/office/powerpoint/2010/main" val="483628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0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sz="1800" dirty="0"/>
              <a:t>IN ORDER TO ACQUIRE </a:t>
            </a:r>
            <a:r>
              <a:rPr lang="hr-HR" sz="1800" dirty="0"/>
              <a:t>higher</a:t>
            </a:r>
            <a:br>
              <a:rPr lang="en-US" sz="1800" dirty="0"/>
            </a:br>
            <a:r>
              <a:rPr lang="en-US" sz="1800" dirty="0"/>
              <a:t>QUALIFICATIONS</a:t>
            </a:r>
            <a:br>
              <a:rPr lang="en-US" sz="1800" dirty="0"/>
            </a:br>
            <a:r>
              <a:rPr lang="en-US" sz="1800" dirty="0"/>
              <a:t>AND TO GET LICENCE FOR APPRENTICESS</a:t>
            </a:r>
            <a:endParaRPr lang="hr-HR" sz="1800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706062" y="2291262"/>
            <a:ext cx="8779512" cy="287925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ta-IN" sz="1400" b="1" dirty="0">
              <a:solidFill>
                <a:srgbClr val="404040"/>
              </a:solidFill>
              <a:cs typeface="Arial" pitchFamily="34" charset="0"/>
            </a:endParaRPr>
          </a:p>
          <a:p>
            <a:pPr marL="0" marR="0" indent="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endParaRPr lang="hr-HR" sz="1400" b="0" i="0" u="none" strike="noStrike" dirty="0">
              <a:solidFill>
                <a:srgbClr val="404040"/>
              </a:solidFill>
              <a:effectLst/>
              <a:latin typeface="Arial" panose="020B0604020202020204" pitchFamily="34" charset="0"/>
            </a:endParaRPr>
          </a:p>
          <a:p>
            <a:pPr marL="0" indent="0" rtl="0" eaLnBrk="1" fontAlgn="ctr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endParaRPr lang="hr-HR" sz="1400" b="0" i="0" u="none" strike="noStrike" dirty="0">
              <a:solidFill>
                <a:srgbClr val="404040"/>
              </a:solidFill>
              <a:effectLst/>
              <a:latin typeface="Arial" panose="020B0604020202020204" pitchFamily="34" charset="0"/>
            </a:endParaRPr>
          </a:p>
          <a:p>
            <a:pPr marL="0" marR="0" indent="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endParaRPr lang="hr-HR" sz="1400" b="0" i="0" u="none" strike="noStrike" dirty="0">
              <a:solidFill>
                <a:srgbClr val="404040"/>
              </a:solidFill>
              <a:effectLst/>
              <a:latin typeface="Arial" panose="020B0604020202020204" pitchFamily="34" charset="0"/>
            </a:endParaRPr>
          </a:p>
          <a:p>
            <a:pPr marL="0" indent="0" rtl="0" eaLnBrk="1" fontAlgn="ctr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endParaRPr lang="hr-HR" sz="1400" b="0" i="0" u="none" strike="noStrike" dirty="0">
              <a:solidFill>
                <a:srgbClr val="404040"/>
              </a:solidFill>
              <a:effectLst/>
              <a:latin typeface="Arial" panose="020B0604020202020204" pitchFamily="34" charset="0"/>
            </a:endParaRPr>
          </a:p>
          <a:p>
            <a:pPr marL="0" indent="0" rtl="0" eaLnBrk="1" fontAlgn="ctr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endParaRPr lang="hr-HR" sz="1400" b="0" i="0" u="none" strike="noStrike" dirty="0">
              <a:solidFill>
                <a:srgbClr val="404040"/>
              </a:solidFill>
              <a:effectLst/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en-GB" sz="1400" dirty="0">
              <a:solidFill>
                <a:srgbClr val="404040"/>
              </a:solidFill>
              <a:cs typeface="Arial" pitchFamily="34" charset="0"/>
            </a:endParaRPr>
          </a:p>
          <a:p>
            <a:pPr>
              <a:lnSpc>
                <a:spcPct val="90000"/>
              </a:lnSpc>
            </a:pPr>
            <a:endParaRPr lang="hr-HR" sz="1400" dirty="0">
              <a:solidFill>
                <a:srgbClr val="404040"/>
              </a:solidFill>
              <a:cs typeface="Arial" pitchFamily="34" charset="0"/>
            </a:endParaRP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>
          <a:xfrm>
            <a:off x="10758922" y="6217920"/>
            <a:ext cx="365760" cy="36576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fld id="{EE4FF1A3-0601-41B0-89A5-19CFC2E66878}" type="slidenum">
              <a:rPr lang="hr-HR" smtClean="0"/>
              <a:pPr>
                <a:lnSpc>
                  <a:spcPct val="90000"/>
                </a:lnSpc>
                <a:spcAft>
                  <a:spcPts val="600"/>
                </a:spcAft>
                <a:defRPr/>
              </a:pPr>
              <a:t>12</a:t>
            </a:fld>
            <a:endParaRPr lang="hr-HR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FEA65A4A-E0F8-EFA7-1299-9D098F817E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7669" y="133862"/>
            <a:ext cx="1664331" cy="725111"/>
          </a:xfrm>
          <a:prstGeom prst="rect">
            <a:avLst/>
          </a:prstGeom>
          <a:noFill/>
        </p:spPr>
      </p:pic>
      <p:sp>
        <p:nvSpPr>
          <p:cNvPr id="7" name="TekstniOkvir 6">
            <a:extLst>
              <a:ext uri="{FF2B5EF4-FFF2-40B4-BE49-F238E27FC236}">
                <a16:creationId xmlns:a16="http://schemas.microsoft.com/office/drawing/2014/main" id="{50A07325-EE06-8504-B691-2D157169D3FC}"/>
              </a:ext>
            </a:extLst>
          </p:cNvPr>
          <p:cNvSpPr txBox="1"/>
          <p:nvPr/>
        </p:nvSpPr>
        <p:spPr>
          <a:xfrm>
            <a:off x="1572426" y="1693606"/>
            <a:ext cx="9255096" cy="5632311"/>
          </a:xfrm>
          <a:prstGeom prst="rect">
            <a:avLst/>
          </a:prstGeom>
          <a:noFill/>
        </p:spPr>
        <p:txBody>
          <a:bodyPr wrap="square" numCol="2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sz="1800" dirty="0">
                <a:solidFill>
                  <a:srgbClr val="404040"/>
                </a:solidFill>
              </a:rPr>
              <a:t>Car </a:t>
            </a:r>
            <a:r>
              <a:rPr lang="hr-HR" sz="1800" dirty="0">
                <a:solidFill>
                  <a:srgbClr val="404040"/>
                </a:solidFill>
              </a:rPr>
              <a:t>painter</a:t>
            </a:r>
          </a:p>
          <a:p>
            <a:pPr marL="342900" indent="-342900">
              <a:buFont typeface="+mj-lt"/>
              <a:buAutoNum type="arabicPeriod"/>
            </a:pPr>
            <a:r>
              <a:rPr lang="hr-HR" dirty="0"/>
              <a:t>Panel beater</a:t>
            </a:r>
          </a:p>
          <a:p>
            <a:pPr marL="342900" indent="-342900">
              <a:buFont typeface="+mj-lt"/>
              <a:buAutoNum type="arabicPeriod"/>
            </a:pPr>
            <a:r>
              <a:rPr lang="hr-HR" dirty="0"/>
              <a:t>Boat mechanic</a:t>
            </a:r>
          </a:p>
          <a:p>
            <a:pPr marL="342900" indent="-342900">
              <a:buFont typeface="+mj-lt"/>
              <a:buAutoNum type="arabicPeriod"/>
            </a:pPr>
            <a:r>
              <a:rPr lang="hr-HR" dirty="0"/>
              <a:t>Façade fitter </a:t>
            </a:r>
          </a:p>
          <a:p>
            <a:pPr marL="342900" indent="-342900">
              <a:buFont typeface="+mj-lt"/>
              <a:buAutoNum type="arabicPeriod"/>
            </a:pPr>
            <a:r>
              <a:rPr lang="hr-HR" dirty="0"/>
              <a:t>Photographer</a:t>
            </a:r>
          </a:p>
          <a:p>
            <a:pPr marL="342900" indent="-342900">
              <a:buFont typeface="+mj-lt"/>
              <a:buAutoNum type="arabicPeriod"/>
            </a:pPr>
            <a:r>
              <a:rPr lang="hr-HR" dirty="0"/>
              <a:t>Leather craftsman </a:t>
            </a:r>
          </a:p>
          <a:p>
            <a:pPr marL="342900" indent="-342900">
              <a:buFont typeface="+mj-lt"/>
              <a:buAutoNum type="arabicPeriod"/>
            </a:pPr>
            <a:r>
              <a:rPr lang="hr-HR" dirty="0"/>
              <a:t>Musical instruments builder</a:t>
            </a:r>
          </a:p>
          <a:p>
            <a:pPr marL="342900" indent="-342900">
              <a:buFont typeface="+mj-lt"/>
              <a:buAutoNum type="arabicPeriod"/>
            </a:pPr>
            <a:r>
              <a:rPr lang="hr-HR" dirty="0"/>
              <a:t>Organ builder </a:t>
            </a:r>
          </a:p>
          <a:p>
            <a:pPr marL="342900" indent="-342900">
              <a:buFont typeface="+mj-lt"/>
              <a:buAutoNum type="arabicPeriod"/>
            </a:pPr>
            <a:r>
              <a:rPr lang="hr-HR" dirty="0"/>
              <a:t>Hatter</a:t>
            </a:r>
          </a:p>
          <a:p>
            <a:pPr marL="342900" indent="-342900">
              <a:buFont typeface="+mj-lt"/>
              <a:buAutoNum type="arabicPeriod"/>
            </a:pPr>
            <a:r>
              <a:rPr lang="hr-HR" dirty="0"/>
              <a:t>Blacksmith </a:t>
            </a:r>
          </a:p>
          <a:p>
            <a:pPr marL="342900" indent="-342900">
              <a:buFont typeface="+mj-lt"/>
              <a:buAutoNum type="arabicPeriod"/>
            </a:pPr>
            <a:r>
              <a:rPr lang="hr-HR" dirty="0"/>
              <a:t>Beautician</a:t>
            </a:r>
          </a:p>
          <a:p>
            <a:pPr marL="342900" indent="-342900">
              <a:buFont typeface="+mj-lt"/>
              <a:buAutoNum type="arabicPeriod"/>
            </a:pPr>
            <a:r>
              <a:rPr lang="hr-HR" dirty="0"/>
              <a:t>Roofer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Air conditioning and heating mechanic</a:t>
            </a:r>
            <a:endParaRPr lang="hr-HR" dirty="0"/>
          </a:p>
          <a:p>
            <a:pPr marL="342900" indent="-342900">
              <a:buFont typeface="+mj-lt"/>
              <a:buAutoNum type="arabicPeriod"/>
            </a:pPr>
            <a:endParaRPr lang="hr-HR" dirty="0"/>
          </a:p>
          <a:p>
            <a:pPr marL="342900" indent="-342900">
              <a:buFont typeface="+mj-lt"/>
              <a:buAutoNum type="arabicPeriod"/>
            </a:pPr>
            <a:endParaRPr lang="hr-HR" dirty="0"/>
          </a:p>
          <a:p>
            <a:pPr marL="342900" indent="-342900">
              <a:buFont typeface="+mj-lt"/>
              <a:buAutoNum type="arabicPeriod"/>
            </a:pPr>
            <a:endParaRPr lang="hr-HR" dirty="0"/>
          </a:p>
          <a:p>
            <a:pPr marL="342900" indent="-342900">
              <a:buFont typeface="+mj-lt"/>
              <a:buAutoNum type="arabicPeriod"/>
            </a:pPr>
            <a:endParaRPr lang="hr-HR" dirty="0"/>
          </a:p>
          <a:p>
            <a:pPr marL="342900" indent="-342900">
              <a:buFont typeface="+mj-lt"/>
              <a:buAutoNum type="arabicPeriod"/>
            </a:pPr>
            <a:endParaRPr lang="hr-HR" dirty="0"/>
          </a:p>
          <a:p>
            <a:pPr marL="342900" indent="-342900">
              <a:buFont typeface="+mj-lt"/>
              <a:buAutoNum type="arabicPeriod"/>
            </a:pPr>
            <a:endParaRPr lang="hr-HR" dirty="0"/>
          </a:p>
          <a:p>
            <a:pPr marL="342900" indent="-342900">
              <a:buFont typeface="+mj-lt"/>
              <a:buAutoNum type="arabicPeriod"/>
            </a:pPr>
            <a:endParaRPr lang="hr-HR" dirty="0"/>
          </a:p>
          <a:p>
            <a:pPr marL="342900" indent="-342900">
              <a:buFont typeface="+mj-lt"/>
              <a:buAutoNum type="arabicPeriod"/>
            </a:pPr>
            <a:r>
              <a:rPr lang="hr-HR" dirty="0"/>
              <a:t>Tinsmith</a:t>
            </a:r>
          </a:p>
          <a:p>
            <a:pPr marL="342900" indent="-342900">
              <a:buFont typeface="+mj-lt"/>
              <a:buAutoNum type="arabicPeriod"/>
            </a:pPr>
            <a:r>
              <a:rPr lang="hr-HR" dirty="0"/>
              <a:t>Founder</a:t>
            </a:r>
          </a:p>
          <a:p>
            <a:pPr marL="342900" indent="-342900">
              <a:buFont typeface="+mj-lt"/>
              <a:buAutoNum type="arabicPeriod"/>
            </a:pPr>
            <a:r>
              <a:rPr lang="hr-HR" dirty="0"/>
              <a:t>Mechanic for agricultural machinery</a:t>
            </a:r>
          </a:p>
          <a:p>
            <a:pPr marL="342900" indent="-342900">
              <a:buFont typeface="+mj-lt"/>
              <a:buAutoNum type="arabicPeriod"/>
            </a:pPr>
            <a:r>
              <a:rPr lang="hr-HR" dirty="0"/>
              <a:t>Miller</a:t>
            </a:r>
          </a:p>
          <a:p>
            <a:pPr marL="342900" indent="-342900">
              <a:buFont typeface="+mj-lt"/>
              <a:buAutoNum type="arabicPeriod"/>
            </a:pPr>
            <a:r>
              <a:rPr lang="hr-HR" dirty="0"/>
              <a:t>Dairyman</a:t>
            </a:r>
          </a:p>
          <a:p>
            <a:pPr marL="342900" indent="-342900">
              <a:buFont typeface="+mj-lt"/>
              <a:buAutoNum type="arabicPeriod"/>
            </a:pPr>
            <a:r>
              <a:rPr lang="hr-HR" dirty="0"/>
              <a:t>Stove fitter</a:t>
            </a:r>
          </a:p>
          <a:p>
            <a:pPr marL="342900" indent="-342900">
              <a:buFont typeface="+mj-lt"/>
              <a:buAutoNum type="arabicPeriod"/>
            </a:pPr>
            <a:r>
              <a:rPr lang="hr-HR" dirty="0"/>
              <a:t>Baker</a:t>
            </a:r>
          </a:p>
          <a:p>
            <a:pPr marL="342900" indent="-342900">
              <a:buFont typeface="+mj-lt"/>
              <a:buAutoNum type="arabicPeriod"/>
            </a:pPr>
            <a:r>
              <a:rPr lang="hr-HR" dirty="0"/>
              <a:t>Sign painter</a:t>
            </a:r>
          </a:p>
          <a:p>
            <a:pPr marL="342900" indent="-342900">
              <a:buFont typeface="+mj-lt"/>
              <a:buAutoNum type="arabicPeriod"/>
            </a:pPr>
            <a:r>
              <a:rPr lang="hr-HR" dirty="0"/>
              <a:t>House and woodwork painter</a:t>
            </a:r>
          </a:p>
          <a:p>
            <a:pPr marL="342900" indent="-342900">
              <a:buFont typeface="+mj-lt"/>
              <a:buAutoNum type="arabicPeriod"/>
            </a:pPr>
            <a:r>
              <a:rPr lang="hr-HR" dirty="0"/>
              <a:t>Upholsterer</a:t>
            </a:r>
          </a:p>
          <a:p>
            <a:pPr marL="342900" indent="-342900">
              <a:buFont typeface="+mj-lt"/>
              <a:buAutoNum type="arabicPeriod"/>
            </a:pPr>
            <a:r>
              <a:rPr lang="hr-HR" dirty="0"/>
              <a:t>Turner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Clock and watch maker</a:t>
            </a:r>
            <a:endParaRPr lang="hr-HR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Plumber</a:t>
            </a:r>
            <a:endParaRPr lang="hr-HR" dirty="0"/>
          </a:p>
          <a:p>
            <a:pPr marL="342900" indent="-342900">
              <a:buFont typeface="+mj-lt"/>
              <a:buAutoNum type="arabicPeriod"/>
            </a:pPr>
            <a:endParaRPr lang="hr-HR" dirty="0"/>
          </a:p>
          <a:p>
            <a:pPr marL="342900" indent="-342900">
              <a:buFont typeface="+mj-lt"/>
              <a:buAutoNum type="arabicPeriod"/>
            </a:pPr>
            <a:endParaRPr lang="hr-HR" dirty="0"/>
          </a:p>
          <a:p>
            <a:pPr marL="342900" indent="-342900">
              <a:buFont typeface="+mj-lt"/>
              <a:buAutoNum type="arabicPeriod"/>
            </a:pPr>
            <a:endParaRPr lang="hr-HR" sz="1800" dirty="0">
              <a:solidFill>
                <a:srgbClr val="404040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hr-HR" dirty="0">
              <a:solidFill>
                <a:srgbClr val="404040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hr-HR" sz="1800" dirty="0">
              <a:solidFill>
                <a:srgbClr val="404040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hr-HR" sz="1800" dirty="0">
              <a:solidFill>
                <a:srgbClr val="404040"/>
              </a:solidFill>
            </a:endParaRPr>
          </a:p>
          <a:p>
            <a:endParaRPr lang="hr-HR" dirty="0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01256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0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br>
              <a:rPr lang="hr-HR" dirty="0">
                <a:latin typeface="Arial" pitchFamily="34" charset="0"/>
                <a:cs typeface="Arial" pitchFamily="34" charset="0"/>
              </a:rPr>
            </a:br>
            <a:r>
              <a:rPr lang="hr-HR" dirty="0">
                <a:latin typeface="Arial" pitchFamily="34" charset="0"/>
                <a:cs typeface="Arial" pitchFamily="34" charset="0"/>
              </a:rPr>
              <a:t>Master Craftsman Exam </a:t>
            </a:r>
            <a:br>
              <a:rPr lang="hr-HR" sz="2000" dirty="0">
                <a:latin typeface="Arial" pitchFamily="34" charset="0"/>
                <a:cs typeface="Arial" pitchFamily="34" charset="0"/>
              </a:rPr>
            </a:br>
            <a:r>
              <a:rPr lang="hr-HR" sz="2000" dirty="0">
                <a:latin typeface="Arial" pitchFamily="34" charset="0"/>
                <a:cs typeface="Arial" pitchFamily="34" charset="0"/>
              </a:rPr>
              <a:t> </a:t>
            </a:r>
            <a:br>
              <a:rPr lang="hr-HR" sz="2000" dirty="0">
                <a:latin typeface="Arial" pitchFamily="34" charset="0"/>
                <a:cs typeface="Arial" pitchFamily="34" charset="0"/>
              </a:rPr>
            </a:br>
            <a:endParaRPr lang="en-GB" sz="2000" dirty="0">
              <a:latin typeface="+mn-lt"/>
              <a:cs typeface="Arial" pitchFamily="34" charset="0"/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706062" y="1953491"/>
            <a:ext cx="8779512" cy="321702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2000" dirty="0">
                <a:cs typeface="Arial" pitchFamily="34" charset="0"/>
              </a:rPr>
              <a:t>Application requirements</a:t>
            </a:r>
            <a:r>
              <a:rPr lang="hr-HR" sz="2000" dirty="0">
                <a:cs typeface="Arial" pitchFamily="34" charset="0"/>
              </a:rPr>
              <a:t>: </a:t>
            </a:r>
            <a:endParaRPr lang="hr-HR" sz="2000" dirty="0">
              <a:solidFill>
                <a:srgbClr val="404040"/>
              </a:solidFill>
              <a:cs typeface="Arial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GB" sz="2000" dirty="0">
                <a:solidFill>
                  <a:srgbClr val="404040"/>
                </a:solidFill>
                <a:cs typeface="Arial" charset="0"/>
              </a:rPr>
              <a:t>Appropriate </a:t>
            </a:r>
            <a:r>
              <a:rPr lang="hr-HR" sz="2000" dirty="0">
                <a:solidFill>
                  <a:srgbClr val="404040"/>
                </a:solidFill>
                <a:cs typeface="Arial" charset="0"/>
              </a:rPr>
              <a:t>vocational </a:t>
            </a:r>
            <a:r>
              <a:rPr lang="en-GB" sz="2000" dirty="0">
                <a:solidFill>
                  <a:srgbClr val="404040"/>
                </a:solidFill>
                <a:cs typeface="Arial" charset="0"/>
              </a:rPr>
              <a:t>high school education </a:t>
            </a:r>
            <a:r>
              <a:rPr lang="hr-HR" sz="2000" dirty="0">
                <a:solidFill>
                  <a:srgbClr val="404040"/>
                </a:solidFill>
                <a:cs typeface="Arial" charset="0"/>
              </a:rPr>
              <a:t>and</a:t>
            </a:r>
            <a:r>
              <a:rPr lang="en-GB" sz="2000" dirty="0">
                <a:solidFill>
                  <a:srgbClr val="404040"/>
                </a:solidFill>
                <a:cs typeface="Arial" charset="0"/>
              </a:rPr>
              <a:t> </a:t>
            </a:r>
            <a:r>
              <a:rPr lang="hr-HR" sz="2000" dirty="0">
                <a:solidFill>
                  <a:srgbClr val="404040"/>
                </a:solidFill>
                <a:cs typeface="Arial" charset="0"/>
              </a:rPr>
              <a:t>apprenticeship</a:t>
            </a:r>
            <a:r>
              <a:rPr lang="en-GB" sz="2000" dirty="0">
                <a:solidFill>
                  <a:srgbClr val="404040"/>
                </a:solidFill>
                <a:cs typeface="Arial" charset="0"/>
              </a:rPr>
              <a:t> exam and </a:t>
            </a:r>
            <a:r>
              <a:rPr lang="en-GB" sz="2000" b="1" dirty="0">
                <a:solidFill>
                  <a:srgbClr val="404040"/>
                </a:solidFill>
                <a:cs typeface="Arial" charset="0"/>
              </a:rPr>
              <a:t>two years</a:t>
            </a:r>
            <a:r>
              <a:rPr lang="en-GB" sz="2000" dirty="0">
                <a:solidFill>
                  <a:srgbClr val="404040"/>
                </a:solidFill>
                <a:cs typeface="Arial" charset="0"/>
              </a:rPr>
              <a:t> of work experience in the profession for which they wish to take master craftsman exam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GB" sz="2000" dirty="0">
                <a:solidFill>
                  <a:srgbClr val="404040"/>
                </a:solidFill>
                <a:cs typeface="Arial" charset="0"/>
              </a:rPr>
              <a:t>At least </a:t>
            </a:r>
            <a:r>
              <a:rPr lang="hr-HR" sz="2000" b="1" dirty="0" err="1">
                <a:solidFill>
                  <a:srgbClr val="404040"/>
                </a:solidFill>
                <a:cs typeface="Arial" charset="0"/>
              </a:rPr>
              <a:t>four</a:t>
            </a:r>
            <a:r>
              <a:rPr lang="en-GB" sz="2000" dirty="0">
                <a:solidFill>
                  <a:srgbClr val="404040"/>
                </a:solidFill>
                <a:cs typeface="Arial" charset="0"/>
              </a:rPr>
              <a:t> </a:t>
            </a:r>
            <a:r>
              <a:rPr lang="en-GB" sz="2000" b="1" dirty="0">
                <a:solidFill>
                  <a:srgbClr val="404040"/>
                </a:solidFill>
                <a:cs typeface="Arial" charset="0"/>
              </a:rPr>
              <a:t>years</a:t>
            </a:r>
            <a:r>
              <a:rPr lang="en-GB" sz="2000" dirty="0">
                <a:solidFill>
                  <a:srgbClr val="404040"/>
                </a:solidFill>
                <a:cs typeface="Arial" charset="0"/>
              </a:rPr>
              <a:t> of work experience in the profession for which they wish to take master craftsman exam</a:t>
            </a:r>
            <a:r>
              <a:rPr lang="hr-HR" sz="2000" dirty="0">
                <a:solidFill>
                  <a:srgbClr val="404040"/>
                </a:solidFill>
                <a:cs typeface="Arial" charset="0"/>
              </a:rPr>
              <a:t> </a:t>
            </a:r>
            <a:r>
              <a:rPr lang="hr-HR" sz="2000" b="1" dirty="0" err="1">
                <a:solidFill>
                  <a:srgbClr val="404040"/>
                </a:solidFill>
                <a:cs typeface="Arial" charset="0"/>
              </a:rPr>
              <a:t>if</a:t>
            </a:r>
            <a:r>
              <a:rPr lang="hr-HR" sz="2000" b="1" dirty="0">
                <a:solidFill>
                  <a:srgbClr val="404040"/>
                </a:solidFill>
                <a:cs typeface="Arial" charset="0"/>
              </a:rPr>
              <a:t> they </a:t>
            </a:r>
            <a:r>
              <a:rPr lang="hr-HR" sz="2000" b="1" dirty="0" err="1">
                <a:solidFill>
                  <a:srgbClr val="404040"/>
                </a:solidFill>
                <a:cs typeface="Arial" charset="0"/>
              </a:rPr>
              <a:t>don´t</a:t>
            </a:r>
            <a:r>
              <a:rPr lang="hr-HR" sz="2000" b="1" dirty="0">
                <a:solidFill>
                  <a:srgbClr val="404040"/>
                </a:solidFill>
                <a:cs typeface="Arial" charset="0"/>
              </a:rPr>
              <a:t> </a:t>
            </a:r>
            <a:r>
              <a:rPr lang="hr-HR" sz="2000" b="1" dirty="0" err="1">
                <a:solidFill>
                  <a:srgbClr val="404040"/>
                </a:solidFill>
                <a:cs typeface="Arial" charset="0"/>
              </a:rPr>
              <a:t>have</a:t>
            </a:r>
            <a:r>
              <a:rPr lang="hr-HR" sz="2000" b="1" dirty="0">
                <a:solidFill>
                  <a:srgbClr val="404040"/>
                </a:solidFill>
                <a:cs typeface="Arial" charset="0"/>
              </a:rPr>
              <a:t> </a:t>
            </a:r>
            <a:r>
              <a:rPr lang="en-GB" sz="2000" b="1" dirty="0">
                <a:solidFill>
                  <a:srgbClr val="404040"/>
                </a:solidFill>
                <a:cs typeface="Arial" charset="0"/>
              </a:rPr>
              <a:t>the required </a:t>
            </a:r>
            <a:r>
              <a:rPr lang="hr-HR" sz="2000" b="1" dirty="0" err="1">
                <a:solidFill>
                  <a:srgbClr val="404040"/>
                </a:solidFill>
                <a:cs typeface="Arial" charset="0"/>
              </a:rPr>
              <a:t>vocational</a:t>
            </a:r>
            <a:r>
              <a:rPr lang="hr-HR" sz="2000" b="1" dirty="0">
                <a:solidFill>
                  <a:srgbClr val="404040"/>
                </a:solidFill>
                <a:cs typeface="Arial" charset="0"/>
              </a:rPr>
              <a:t> </a:t>
            </a:r>
            <a:r>
              <a:rPr lang="en-GB" sz="2000" b="1" dirty="0">
                <a:solidFill>
                  <a:srgbClr val="404040"/>
                </a:solidFill>
                <a:cs typeface="Arial" charset="0"/>
              </a:rPr>
              <a:t>high school education </a:t>
            </a:r>
            <a:endParaRPr lang="hr-HR" sz="2000" b="1" dirty="0">
              <a:solidFill>
                <a:srgbClr val="404040"/>
              </a:solidFill>
              <a:cs typeface="Arial" charset="0"/>
            </a:endParaRPr>
          </a:p>
          <a:p>
            <a:pPr marL="0" indent="0">
              <a:buNone/>
            </a:pPr>
            <a:endParaRPr lang="hr-HR" dirty="0">
              <a:solidFill>
                <a:srgbClr val="404040"/>
              </a:solidFill>
              <a:cs typeface="Arial" charset="0"/>
            </a:endParaRPr>
          </a:p>
          <a:p>
            <a:pPr marL="0" indent="0">
              <a:buNone/>
            </a:pPr>
            <a:endParaRPr lang="en-GB" dirty="0">
              <a:solidFill>
                <a:srgbClr val="404040"/>
              </a:solidFill>
            </a:endParaRP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>
          <a:xfrm>
            <a:off x="10758922" y="6217920"/>
            <a:ext cx="365760" cy="36576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fld id="{EE4FF1A3-0601-41B0-89A5-19CFC2E66878}" type="slidenum">
              <a:rPr lang="hr-HR" smtClean="0"/>
              <a:pPr>
                <a:lnSpc>
                  <a:spcPct val="90000"/>
                </a:lnSpc>
                <a:spcAft>
                  <a:spcPts val="600"/>
                </a:spcAft>
                <a:defRPr/>
              </a:pPr>
              <a:t>13</a:t>
            </a:fld>
            <a:endParaRPr lang="hr-HR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F776EA6B-3AD9-1B22-9B44-C8A769DF3D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7669" y="133862"/>
            <a:ext cx="1664331" cy="7251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0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GB" dirty="0">
                <a:latin typeface="+mn-lt"/>
                <a:cs typeface="Arial" pitchFamily="34" charset="0"/>
              </a:rPr>
              <a:t>Master Craftsman Exam </a:t>
            </a:r>
            <a:br>
              <a:rPr lang="hr-HR" dirty="0">
                <a:latin typeface="+mn-lt"/>
                <a:cs typeface="Arial" pitchFamily="34" charset="0"/>
              </a:rPr>
            </a:br>
            <a:r>
              <a:rPr lang="hr-HR" dirty="0">
                <a:latin typeface="+mn-lt"/>
                <a:cs typeface="Arial" pitchFamily="34" charset="0"/>
              </a:rPr>
              <a:t>S</a:t>
            </a:r>
            <a:r>
              <a:rPr lang="en-GB" dirty="0">
                <a:latin typeface="+mn-lt"/>
                <a:cs typeface="Arial" pitchFamily="34" charset="0"/>
              </a:rPr>
              <a:t>tructure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706244" y="2036618"/>
            <a:ext cx="8779512" cy="3108733"/>
          </a:xfrm>
        </p:spPr>
        <p:txBody>
          <a:bodyPr>
            <a:normAutofit/>
          </a:bodyPr>
          <a:lstStyle/>
          <a:p>
            <a:pPr marL="609600" indent="-609600" fontAlgn="auto">
              <a:lnSpc>
                <a:spcPct val="20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GB" sz="2000" b="1" dirty="0">
                <a:solidFill>
                  <a:srgbClr val="404040"/>
                </a:solidFill>
                <a:cs typeface="Arial" pitchFamily="34" charset="0"/>
              </a:rPr>
              <a:t>practical assignment </a:t>
            </a:r>
            <a:r>
              <a:rPr lang="en-GB" sz="2000" dirty="0">
                <a:solidFill>
                  <a:srgbClr val="404040"/>
                </a:solidFill>
                <a:cs typeface="Arial" pitchFamily="34" charset="0"/>
              </a:rPr>
              <a:t>and/or working exercise</a:t>
            </a:r>
          </a:p>
          <a:p>
            <a:pPr marL="609600" indent="-609600" fontAlgn="auto">
              <a:lnSpc>
                <a:spcPct val="20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GB" sz="2000" dirty="0">
                <a:solidFill>
                  <a:srgbClr val="404040"/>
                </a:solidFill>
                <a:cs typeface="Arial" pitchFamily="34" charset="0"/>
              </a:rPr>
              <a:t>testing </a:t>
            </a:r>
            <a:r>
              <a:rPr lang="en-US" sz="2000" b="1" dirty="0">
                <a:solidFill>
                  <a:srgbClr val="404040"/>
                </a:solidFill>
                <a:cs typeface="Arial" pitchFamily="34" charset="0"/>
              </a:rPr>
              <a:t>professional and theoretical knowledge </a:t>
            </a:r>
          </a:p>
          <a:p>
            <a:pPr marL="609600" indent="-609600" fontAlgn="auto">
              <a:lnSpc>
                <a:spcPct val="20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GB" sz="2000" dirty="0">
                <a:solidFill>
                  <a:srgbClr val="404040"/>
                </a:solidFill>
                <a:cs typeface="Arial" pitchFamily="34" charset="0"/>
              </a:rPr>
              <a:t>testing </a:t>
            </a:r>
            <a:r>
              <a:rPr lang="en-GB" sz="2000" b="1" dirty="0">
                <a:solidFill>
                  <a:srgbClr val="404040"/>
                </a:solidFill>
                <a:cs typeface="Arial" pitchFamily="34" charset="0"/>
              </a:rPr>
              <a:t>knowledge </a:t>
            </a:r>
            <a:r>
              <a:rPr lang="en-US" sz="2000" b="1" dirty="0">
                <a:solidFill>
                  <a:srgbClr val="404040"/>
                </a:solidFill>
                <a:cs typeface="Arial" pitchFamily="34" charset="0"/>
              </a:rPr>
              <a:t>in the field of economy and legal regulations </a:t>
            </a:r>
          </a:p>
          <a:p>
            <a:pPr marL="609600" indent="-609600" fontAlgn="auto">
              <a:lnSpc>
                <a:spcPct val="20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GB" sz="2000" dirty="0">
                <a:solidFill>
                  <a:srgbClr val="404040"/>
                </a:solidFill>
                <a:cs typeface="Arial" pitchFamily="34" charset="0"/>
              </a:rPr>
              <a:t>testing </a:t>
            </a:r>
            <a:r>
              <a:rPr lang="en-GB" sz="2000" b="1" dirty="0">
                <a:solidFill>
                  <a:srgbClr val="404040"/>
                </a:solidFill>
                <a:cs typeface="Arial" pitchFamily="34" charset="0"/>
              </a:rPr>
              <a:t>basic knowledge required for teaching apprentices</a:t>
            </a:r>
            <a:r>
              <a:rPr lang="hr-HR" sz="2000" b="1" dirty="0">
                <a:solidFill>
                  <a:srgbClr val="404040"/>
                </a:solidFill>
                <a:cs typeface="Arial" pitchFamily="34" charset="0"/>
              </a:rPr>
              <a:t> </a:t>
            </a:r>
            <a:endParaRPr lang="en-GB" sz="2000" b="1" dirty="0">
              <a:solidFill>
                <a:srgbClr val="404040"/>
              </a:solidFill>
              <a:cs typeface="Arial" pitchFamily="34" charset="0"/>
            </a:endParaRP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>
          <a:xfrm>
            <a:off x="10758922" y="6217920"/>
            <a:ext cx="365760" cy="36576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fld id="{EE4FF1A3-0601-41B0-89A5-19CFC2E66878}" type="slidenum">
              <a:rPr lang="hr-HR" smtClean="0"/>
              <a:pPr>
                <a:lnSpc>
                  <a:spcPct val="90000"/>
                </a:lnSpc>
                <a:spcAft>
                  <a:spcPts val="600"/>
                </a:spcAft>
                <a:defRPr/>
              </a:pPr>
              <a:t>14</a:t>
            </a:fld>
            <a:endParaRPr lang="hr-HR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71C9896D-A8A6-7DB2-6741-5AFE9509B8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7669" y="133862"/>
            <a:ext cx="1664331" cy="7251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0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br>
              <a:rPr lang="hr-HR" dirty="0">
                <a:latin typeface="Arial" pitchFamily="34" charset="0"/>
                <a:cs typeface="Arial" pitchFamily="34" charset="0"/>
              </a:rPr>
            </a:br>
            <a:r>
              <a:rPr lang="hr-HR" dirty="0">
                <a:latin typeface="Arial" pitchFamily="34" charset="0"/>
                <a:cs typeface="Arial" pitchFamily="34" charset="0"/>
              </a:rPr>
              <a:t>Master Craftsman Exam </a:t>
            </a:r>
            <a:br>
              <a:rPr lang="hr-HR" sz="2000" dirty="0">
                <a:latin typeface="Arial" pitchFamily="34" charset="0"/>
                <a:cs typeface="Arial" pitchFamily="34" charset="0"/>
              </a:rPr>
            </a:br>
            <a:r>
              <a:rPr lang="hr-HR" sz="2000" dirty="0">
                <a:latin typeface="Arial" pitchFamily="34" charset="0"/>
                <a:cs typeface="Arial" pitchFamily="34" charset="0"/>
              </a:rPr>
              <a:t> </a:t>
            </a:r>
            <a:br>
              <a:rPr lang="hr-HR" sz="2000" dirty="0">
                <a:latin typeface="Arial" pitchFamily="34" charset="0"/>
                <a:cs typeface="Arial" pitchFamily="34" charset="0"/>
              </a:rPr>
            </a:br>
            <a:endParaRPr lang="en-GB" sz="2000" dirty="0">
              <a:latin typeface="+mn-lt"/>
              <a:cs typeface="Arial" pitchFamily="34" charset="0"/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706062" y="1953491"/>
            <a:ext cx="8779512" cy="321702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2400" dirty="0"/>
              <a:t>E</a:t>
            </a:r>
            <a:r>
              <a:rPr lang="hr-HR" sz="2400" dirty="0"/>
              <a:t>nables</a:t>
            </a:r>
            <a:r>
              <a:rPr lang="en-GB" sz="2400" dirty="0"/>
              <a:t>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400" dirty="0"/>
              <a:t> R</a:t>
            </a:r>
            <a:r>
              <a:rPr lang="hr-HR" sz="2400" dirty="0"/>
              <a:t>un their own busines</a:t>
            </a:r>
            <a:r>
              <a:rPr lang="en-GB" sz="2400" dirty="0"/>
              <a:t>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hr-HR" sz="2400" dirty="0"/>
              <a:t> </a:t>
            </a:r>
            <a:r>
              <a:rPr lang="en-GB" sz="2400" dirty="0"/>
              <a:t>H</a:t>
            </a:r>
            <a:r>
              <a:rPr lang="hr-HR" sz="2400" dirty="0"/>
              <a:t>igher positions at a company </a:t>
            </a:r>
            <a:endParaRPr lang="en-GB" sz="2400" dirty="0"/>
          </a:p>
          <a:p>
            <a:pPr>
              <a:buFont typeface="Wingdings" panose="05000000000000000000" pitchFamily="2" charset="2"/>
              <a:buChar char="v"/>
            </a:pPr>
            <a:r>
              <a:rPr lang="en-GB" sz="2400" dirty="0"/>
              <a:t> Licence for </a:t>
            </a:r>
            <a:r>
              <a:rPr lang="hr-HR" sz="2400" dirty="0"/>
              <a:t>aprenticeship</a:t>
            </a:r>
            <a:endParaRPr lang="en-GB" sz="2400" dirty="0"/>
          </a:p>
          <a:p>
            <a:pPr marL="0" indent="0">
              <a:buNone/>
            </a:pPr>
            <a:endParaRPr lang="en-GB" sz="2000" b="1" dirty="0">
              <a:solidFill>
                <a:srgbClr val="404040"/>
              </a:solidFill>
              <a:cs typeface="Arial" charset="0"/>
            </a:endParaRPr>
          </a:p>
          <a:p>
            <a:pPr marL="0" indent="0">
              <a:buNone/>
            </a:pPr>
            <a:r>
              <a:rPr lang="en-GB" sz="2000" dirty="0">
                <a:cs typeface="Arial" pitchFamily="34" charset="0"/>
              </a:rPr>
              <a:t>Most popular: </a:t>
            </a:r>
            <a:r>
              <a:rPr lang="en-GB" sz="2000" dirty="0"/>
              <a:t>Hairdresser, Beautician, Pedicurist, Electrician, Gas mechanics, Plumbers, Air conditioning and heating mechanics, Car mechanics and Car mechatronics.</a:t>
            </a:r>
          </a:p>
          <a:p>
            <a:pPr marL="0" indent="0">
              <a:buNone/>
            </a:pPr>
            <a:endParaRPr lang="hr-HR" b="1" dirty="0">
              <a:solidFill>
                <a:srgbClr val="404040"/>
              </a:solidFill>
              <a:cs typeface="Arial" charset="0"/>
            </a:endParaRPr>
          </a:p>
          <a:p>
            <a:pPr marL="0" indent="0">
              <a:buNone/>
            </a:pPr>
            <a:endParaRPr lang="hr-HR" dirty="0">
              <a:solidFill>
                <a:srgbClr val="404040"/>
              </a:solidFill>
              <a:cs typeface="Arial" charset="0"/>
            </a:endParaRPr>
          </a:p>
          <a:p>
            <a:pPr marL="0" indent="0">
              <a:buNone/>
            </a:pPr>
            <a:endParaRPr lang="en-GB" dirty="0">
              <a:solidFill>
                <a:srgbClr val="404040"/>
              </a:solidFill>
            </a:endParaRP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>
          <a:xfrm>
            <a:off x="10758922" y="6217920"/>
            <a:ext cx="365760" cy="36576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fld id="{EE4FF1A3-0601-41B0-89A5-19CFC2E66878}" type="slidenum">
              <a:rPr lang="hr-HR" smtClean="0"/>
              <a:pPr>
                <a:lnSpc>
                  <a:spcPct val="90000"/>
                </a:lnSpc>
                <a:spcAft>
                  <a:spcPts val="600"/>
                </a:spcAft>
                <a:defRPr/>
              </a:pPr>
              <a:t>15</a:t>
            </a:fld>
            <a:endParaRPr lang="hr-HR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F776EA6B-3AD9-1B22-9B44-C8A769DF3D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7669" y="133862"/>
            <a:ext cx="1664331" cy="7251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299874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A4D62C1A-BFAD-2D2B-5141-00924C3FF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dirty="0"/>
              <a:t>Vocational competences exam</a:t>
            </a: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40D4D7A9-124D-2422-3601-F7B9BB02AD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6062" y="1857869"/>
            <a:ext cx="8779512" cy="3312649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hr-HR" sz="2000" b="1" dirty="0">
                <a:solidFill>
                  <a:srgbClr val="404040"/>
                </a:solidFill>
              </a:rPr>
              <a:t>L</a:t>
            </a:r>
            <a:r>
              <a:rPr lang="en-US" sz="2000" b="1" dirty="0" err="1">
                <a:solidFill>
                  <a:srgbClr val="404040"/>
                </a:solidFill>
              </a:rPr>
              <a:t>evel</a:t>
            </a:r>
            <a:r>
              <a:rPr lang="en-US" sz="2000" b="1" dirty="0">
                <a:solidFill>
                  <a:srgbClr val="404040"/>
                </a:solidFill>
              </a:rPr>
              <a:t> 2 EQF</a:t>
            </a:r>
            <a:endParaRPr lang="hr-HR" sz="2000" b="1" dirty="0">
              <a:solidFill>
                <a:srgbClr val="404040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GB" sz="2000" b="1" dirty="0">
                <a:solidFill>
                  <a:srgbClr val="404040"/>
                </a:solidFill>
                <a:cs typeface="Arial" pitchFamily="34" charset="0"/>
              </a:rPr>
              <a:t>22 vocations from the list of associated trades and crafts</a:t>
            </a:r>
          </a:p>
          <a:p>
            <a:r>
              <a:rPr lang="en-GB" sz="2000" dirty="0"/>
              <a:t>E</a:t>
            </a:r>
            <a:r>
              <a:rPr lang="hr-HR" sz="2000" dirty="0"/>
              <a:t>nables run</a:t>
            </a:r>
            <a:r>
              <a:rPr lang="en-GB" sz="2000" dirty="0" err="1"/>
              <a:t>ning</a:t>
            </a:r>
            <a:r>
              <a:rPr lang="hr-HR" sz="2000" dirty="0"/>
              <a:t> own business in the craft profession for which exam is taken</a:t>
            </a:r>
            <a:endParaRPr lang="en-GB" sz="2000" dirty="0"/>
          </a:p>
          <a:p>
            <a:pPr marL="0" indent="0">
              <a:buNone/>
            </a:pPr>
            <a:endParaRPr lang="en-GB" sz="2000" b="1" dirty="0">
              <a:solidFill>
                <a:srgbClr val="404040"/>
              </a:solidFill>
              <a:cs typeface="Arial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GB" sz="2000" dirty="0">
                <a:cs typeface="Arial" pitchFamily="34" charset="0"/>
              </a:rPr>
              <a:t>Application requirements</a:t>
            </a:r>
            <a:r>
              <a:rPr lang="hr-HR" sz="2000" dirty="0">
                <a:cs typeface="Arial" pitchFamily="34" charset="0"/>
              </a:rPr>
              <a:t>: </a:t>
            </a:r>
            <a:endParaRPr lang="en-GB" sz="2000" dirty="0">
              <a:cs typeface="Arial" pitchFamily="34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GB" sz="2000" dirty="0">
                <a:solidFill>
                  <a:srgbClr val="404040"/>
                </a:solidFill>
              </a:rPr>
              <a:t>M</a:t>
            </a:r>
            <a:r>
              <a:rPr lang="hr-HR" sz="2000" dirty="0">
                <a:solidFill>
                  <a:srgbClr val="404040"/>
                </a:solidFill>
              </a:rPr>
              <a:t>inimally </a:t>
            </a:r>
            <a:r>
              <a:rPr lang="en-US" sz="2000" dirty="0">
                <a:solidFill>
                  <a:srgbClr val="404040"/>
                </a:solidFill>
              </a:rPr>
              <a:t>elementary school </a:t>
            </a:r>
            <a:r>
              <a:rPr lang="hr-HR" sz="2000" dirty="0">
                <a:solidFill>
                  <a:srgbClr val="404040"/>
                </a:solidFill>
              </a:rPr>
              <a:t>education</a:t>
            </a:r>
            <a:endParaRPr lang="en-US" sz="2000" dirty="0">
              <a:solidFill>
                <a:srgbClr val="404040"/>
              </a:solidFill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GB" sz="2000" dirty="0">
                <a:solidFill>
                  <a:srgbClr val="404040"/>
                </a:solidFill>
              </a:rPr>
              <a:t>I</a:t>
            </a:r>
            <a:r>
              <a:rPr lang="en-US" sz="2000" dirty="0">
                <a:solidFill>
                  <a:srgbClr val="404040"/>
                </a:solidFill>
              </a:rPr>
              <a:t>t is not necessary to have work experience in the jobs of a certain occupation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GB" sz="2000" dirty="0"/>
              <a:t>R</a:t>
            </a:r>
            <a:r>
              <a:rPr lang="hr-HR" sz="2000" dirty="0"/>
              <a:t>ecognition of </a:t>
            </a:r>
            <a:r>
              <a:rPr lang="en-GB" sz="2000" dirty="0"/>
              <a:t>informal and </a:t>
            </a:r>
            <a:r>
              <a:rPr lang="hr-HR" sz="2000" dirty="0"/>
              <a:t>non-formal acquired knowledge and skills wich leads to public certificate</a:t>
            </a:r>
            <a:endParaRPr lang="en-US" sz="2000" dirty="0">
              <a:solidFill>
                <a:srgbClr val="404040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endParaRPr lang="hr-HR" sz="2000" b="1" dirty="0">
              <a:solidFill>
                <a:srgbClr val="404040"/>
              </a:solidFill>
              <a:cs typeface="Arial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hr-HR" sz="2000" dirty="0">
              <a:solidFill>
                <a:srgbClr val="404040"/>
              </a:solidFill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endParaRPr lang="en-US" sz="2000" dirty="0">
              <a:solidFill>
                <a:srgbClr val="404040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en-US" dirty="0">
              <a:solidFill>
                <a:srgbClr val="404040"/>
              </a:solidFill>
            </a:endParaRP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2D9FDDC6-FEA7-F0A4-1415-B706EF0633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7669" y="133862"/>
            <a:ext cx="1664331" cy="7251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988167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hr-HR" dirty="0">
                <a:latin typeface="+mn-lt"/>
                <a:cs typeface="Arial" pitchFamily="34" charset="0"/>
              </a:rPr>
              <a:t>Vocational competences exam - occupations</a:t>
            </a:r>
          </a:p>
        </p:txBody>
      </p:sp>
      <p:sp>
        <p:nvSpPr>
          <p:cNvPr id="10" name="Rezervirano mjesto sadržaja 9"/>
          <p:cNvSpPr>
            <a:spLocks noGrp="1"/>
          </p:cNvSpPr>
          <p:nvPr>
            <p:ph idx="1"/>
          </p:nvPr>
        </p:nvSpPr>
        <p:spPr>
          <a:xfrm>
            <a:off x="1706062" y="2291262"/>
            <a:ext cx="8779512" cy="2775688"/>
          </a:xfrm>
        </p:spPr>
        <p:txBody>
          <a:bodyPr numCol="3">
            <a:normAutofit lnSpcReduction="10000"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hr-HR" dirty="0">
                <a:solidFill>
                  <a:srgbClr val="404040"/>
                </a:solidFill>
              </a:rPr>
              <a:t>B</a:t>
            </a:r>
            <a:r>
              <a:rPr lang="en-GB" dirty="0">
                <a:solidFill>
                  <a:srgbClr val="404040"/>
                </a:solidFill>
              </a:rPr>
              <a:t>ender</a:t>
            </a:r>
            <a:endParaRPr lang="hr-HR" dirty="0">
              <a:solidFill>
                <a:srgbClr val="404040"/>
              </a:solidFill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hr-HR" dirty="0">
                <a:solidFill>
                  <a:srgbClr val="404040"/>
                </a:solidFill>
              </a:rPr>
              <a:t>T</a:t>
            </a:r>
            <a:r>
              <a:rPr lang="en-GB" dirty="0">
                <a:solidFill>
                  <a:srgbClr val="404040"/>
                </a:solidFill>
              </a:rPr>
              <a:t>ool grinder</a:t>
            </a:r>
            <a:endParaRPr lang="hr-HR" dirty="0">
              <a:solidFill>
                <a:srgbClr val="404040"/>
              </a:solidFill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hr-HR" dirty="0">
                <a:solidFill>
                  <a:srgbClr val="404040"/>
                </a:solidFill>
              </a:rPr>
              <a:t>F</a:t>
            </a:r>
            <a:r>
              <a:rPr lang="en-GB" dirty="0">
                <a:solidFill>
                  <a:srgbClr val="404040"/>
                </a:solidFill>
              </a:rPr>
              <a:t>loral designer</a:t>
            </a:r>
            <a:endParaRPr lang="hr-HR" dirty="0">
              <a:solidFill>
                <a:srgbClr val="404040"/>
              </a:solidFill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hr-HR" dirty="0">
                <a:solidFill>
                  <a:srgbClr val="404040"/>
                </a:solidFill>
              </a:rPr>
              <a:t>W</a:t>
            </a:r>
            <a:r>
              <a:rPr lang="en-GB" dirty="0">
                <a:solidFill>
                  <a:srgbClr val="404040"/>
                </a:solidFill>
              </a:rPr>
              <a:t>oodworker</a:t>
            </a:r>
            <a:endParaRPr lang="hr-HR" dirty="0">
              <a:solidFill>
                <a:srgbClr val="404040"/>
              </a:solidFill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hr-HR" dirty="0">
                <a:solidFill>
                  <a:srgbClr val="404040"/>
                </a:solidFill>
              </a:rPr>
              <a:t>W</a:t>
            </a:r>
            <a:r>
              <a:rPr lang="en-GB" dirty="0">
                <a:solidFill>
                  <a:srgbClr val="404040"/>
                </a:solidFill>
              </a:rPr>
              <a:t>oodturner</a:t>
            </a:r>
            <a:endParaRPr lang="hr-HR" dirty="0">
              <a:solidFill>
                <a:srgbClr val="404040"/>
              </a:solidFill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hr-HR" dirty="0">
                <a:solidFill>
                  <a:srgbClr val="404040"/>
                </a:solidFill>
              </a:rPr>
              <a:t>A</a:t>
            </a:r>
            <a:r>
              <a:rPr lang="en-GB" dirty="0">
                <a:solidFill>
                  <a:srgbClr val="404040"/>
                </a:solidFill>
              </a:rPr>
              <a:t>rc welder</a:t>
            </a:r>
            <a:endParaRPr lang="hr-HR" dirty="0">
              <a:solidFill>
                <a:srgbClr val="404040"/>
              </a:solidFill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hr-HR" dirty="0">
                <a:solidFill>
                  <a:srgbClr val="404040"/>
                </a:solidFill>
              </a:rPr>
              <a:t>C</a:t>
            </a:r>
            <a:r>
              <a:rPr lang="en-GB" dirty="0">
                <a:solidFill>
                  <a:srgbClr val="404040"/>
                </a:solidFill>
              </a:rPr>
              <a:t>onstruction glazier</a:t>
            </a:r>
            <a:endParaRPr lang="hr-HR" dirty="0">
              <a:solidFill>
                <a:srgbClr val="404040"/>
              </a:solidFill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hr-HR" dirty="0">
                <a:solidFill>
                  <a:srgbClr val="404040"/>
                </a:solidFill>
              </a:rPr>
              <a:t>E</a:t>
            </a:r>
            <a:r>
              <a:rPr lang="en-GB" dirty="0">
                <a:solidFill>
                  <a:srgbClr val="404040"/>
                </a:solidFill>
              </a:rPr>
              <a:t>ngraver/type cutter</a:t>
            </a:r>
            <a:endParaRPr lang="hr-HR" dirty="0">
              <a:solidFill>
                <a:srgbClr val="404040"/>
              </a:solidFill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hr-HR" dirty="0">
                <a:solidFill>
                  <a:srgbClr val="404040"/>
                </a:solidFill>
              </a:rPr>
              <a:t>I</a:t>
            </a:r>
            <a:r>
              <a:rPr lang="en-GB" dirty="0">
                <a:solidFill>
                  <a:srgbClr val="404040"/>
                </a:solidFill>
              </a:rPr>
              <a:t>nsulation worker</a:t>
            </a:r>
            <a:endParaRPr lang="hr-HR" dirty="0">
              <a:solidFill>
                <a:srgbClr val="404040"/>
              </a:solidFill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hr-HR" dirty="0">
                <a:solidFill>
                  <a:srgbClr val="404040"/>
                </a:solidFill>
              </a:rPr>
              <a:t>C</a:t>
            </a:r>
            <a:r>
              <a:rPr lang="en-GB" dirty="0">
                <a:solidFill>
                  <a:srgbClr val="404040"/>
                </a:solidFill>
              </a:rPr>
              <a:t>eramist</a:t>
            </a:r>
            <a:endParaRPr lang="hr-HR" dirty="0">
              <a:solidFill>
                <a:srgbClr val="404040"/>
              </a:solidFill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hr-HR" dirty="0">
                <a:solidFill>
                  <a:srgbClr val="404040"/>
                </a:solidFill>
              </a:rPr>
              <a:t>M</a:t>
            </a:r>
            <a:r>
              <a:rPr lang="en-GB" dirty="0">
                <a:solidFill>
                  <a:srgbClr val="404040"/>
                </a:solidFill>
              </a:rPr>
              <a:t>assage therapist</a:t>
            </a:r>
            <a:endParaRPr lang="hr-HR" dirty="0">
              <a:solidFill>
                <a:srgbClr val="404040"/>
              </a:solidFill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hr-HR" dirty="0">
                <a:solidFill>
                  <a:srgbClr val="404040"/>
                </a:solidFill>
              </a:rPr>
              <a:t>B</a:t>
            </a:r>
            <a:r>
              <a:rPr lang="en-GB" dirty="0">
                <a:solidFill>
                  <a:srgbClr val="404040"/>
                </a:solidFill>
              </a:rPr>
              <a:t>icycle mechanic</a:t>
            </a:r>
            <a:endParaRPr lang="hr-HR" dirty="0">
              <a:solidFill>
                <a:srgbClr val="404040"/>
              </a:solidFill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hr-HR" dirty="0">
                <a:solidFill>
                  <a:srgbClr val="404040"/>
                </a:solidFill>
              </a:rPr>
              <a:t>P</a:t>
            </a:r>
            <a:r>
              <a:rPr lang="en-GB" dirty="0">
                <a:solidFill>
                  <a:srgbClr val="404040"/>
                </a:solidFill>
              </a:rPr>
              <a:t>arquet layer</a:t>
            </a:r>
            <a:endParaRPr lang="hr-HR" dirty="0">
              <a:solidFill>
                <a:srgbClr val="404040"/>
              </a:solidFill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hr-HR" dirty="0">
                <a:solidFill>
                  <a:srgbClr val="404040"/>
                </a:solidFill>
              </a:rPr>
              <a:t>F</a:t>
            </a:r>
            <a:r>
              <a:rPr lang="en-GB" dirty="0">
                <a:solidFill>
                  <a:srgbClr val="404040"/>
                </a:solidFill>
              </a:rPr>
              <a:t>loor layer</a:t>
            </a:r>
            <a:endParaRPr lang="hr-HR" dirty="0">
              <a:solidFill>
                <a:srgbClr val="404040"/>
              </a:solidFill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hr-HR" dirty="0">
                <a:solidFill>
                  <a:srgbClr val="404040"/>
                </a:solidFill>
              </a:rPr>
              <a:t>G</a:t>
            </a:r>
            <a:r>
              <a:rPr lang="en-GB" dirty="0">
                <a:solidFill>
                  <a:srgbClr val="404040"/>
                </a:solidFill>
              </a:rPr>
              <a:t>rilled meat cook</a:t>
            </a:r>
            <a:endParaRPr lang="hr-HR" dirty="0">
              <a:solidFill>
                <a:srgbClr val="404040"/>
              </a:solidFill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hr-HR" dirty="0">
                <a:solidFill>
                  <a:srgbClr val="404040"/>
                </a:solidFill>
              </a:rPr>
              <a:t>F</a:t>
            </a:r>
            <a:r>
              <a:rPr lang="en-GB" dirty="0">
                <a:solidFill>
                  <a:srgbClr val="404040"/>
                </a:solidFill>
              </a:rPr>
              <a:t>ood and drinks server</a:t>
            </a:r>
            <a:endParaRPr lang="hr-HR" dirty="0">
              <a:solidFill>
                <a:srgbClr val="404040"/>
              </a:solidFill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hr-HR" dirty="0">
                <a:solidFill>
                  <a:srgbClr val="404040"/>
                </a:solidFill>
              </a:rPr>
              <a:t>P</a:t>
            </a:r>
            <a:r>
              <a:rPr lang="en-GB" dirty="0">
                <a:solidFill>
                  <a:srgbClr val="404040"/>
                </a:solidFill>
              </a:rPr>
              <a:t>ie and pizza maker</a:t>
            </a:r>
            <a:endParaRPr lang="hr-HR" dirty="0">
              <a:solidFill>
                <a:srgbClr val="404040"/>
              </a:solidFill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hr-HR" dirty="0">
                <a:solidFill>
                  <a:srgbClr val="404040"/>
                </a:solidFill>
              </a:rPr>
              <a:t>S</a:t>
            </a:r>
            <a:r>
              <a:rPr lang="en-GB" dirty="0">
                <a:solidFill>
                  <a:srgbClr val="404040"/>
                </a:solidFill>
              </a:rPr>
              <a:t>imple dishes and pastry cook</a:t>
            </a:r>
            <a:endParaRPr lang="hr-HR" dirty="0">
              <a:solidFill>
                <a:srgbClr val="404040"/>
              </a:solidFill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hr-HR" dirty="0">
                <a:solidFill>
                  <a:srgbClr val="404040"/>
                </a:solidFill>
              </a:rPr>
              <a:t>M</a:t>
            </a:r>
            <a:r>
              <a:rPr lang="en-GB" dirty="0">
                <a:solidFill>
                  <a:srgbClr val="404040"/>
                </a:solidFill>
              </a:rPr>
              <a:t>ushroom picker</a:t>
            </a:r>
            <a:endParaRPr lang="hr-HR" dirty="0">
              <a:solidFill>
                <a:srgbClr val="404040"/>
              </a:solidFill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hr-HR" dirty="0">
                <a:solidFill>
                  <a:srgbClr val="404040"/>
                </a:solidFill>
              </a:rPr>
              <a:t>D</a:t>
            </a:r>
            <a:r>
              <a:rPr lang="en-GB" dirty="0">
                <a:solidFill>
                  <a:srgbClr val="404040"/>
                </a:solidFill>
              </a:rPr>
              <a:t>eck layer</a:t>
            </a:r>
            <a:endParaRPr lang="hr-HR" dirty="0">
              <a:solidFill>
                <a:srgbClr val="404040"/>
              </a:solidFill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hr-HR" dirty="0">
                <a:solidFill>
                  <a:srgbClr val="404040"/>
                </a:solidFill>
              </a:rPr>
              <a:t>T</a:t>
            </a:r>
            <a:r>
              <a:rPr lang="en-GB" dirty="0">
                <a:solidFill>
                  <a:srgbClr val="404040"/>
                </a:solidFill>
              </a:rPr>
              <a:t>ire repairman</a:t>
            </a:r>
            <a:endParaRPr lang="hr-HR" dirty="0">
              <a:solidFill>
                <a:srgbClr val="404040"/>
              </a:solidFill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hr-HR" dirty="0">
                <a:solidFill>
                  <a:srgbClr val="404040"/>
                </a:solidFill>
              </a:rPr>
              <a:t>G</a:t>
            </a:r>
            <a:r>
              <a:rPr lang="en-GB" sz="1700" dirty="0">
                <a:solidFill>
                  <a:srgbClr val="404040"/>
                </a:solidFill>
              </a:rPr>
              <a:t>as welder</a:t>
            </a:r>
            <a:endParaRPr lang="vi-VN" sz="1700" dirty="0">
              <a:solidFill>
                <a:srgbClr val="404040"/>
              </a:solidFill>
            </a:endParaRP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>
          <a:xfrm>
            <a:off x="10758922" y="6217920"/>
            <a:ext cx="365760" cy="36576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fld id="{EE4FF1A3-0601-41B0-89A5-19CFC2E66878}" type="slidenum">
              <a:rPr lang="hr-HR" smtClean="0"/>
              <a:pPr>
                <a:lnSpc>
                  <a:spcPct val="90000"/>
                </a:lnSpc>
                <a:spcAft>
                  <a:spcPts val="600"/>
                </a:spcAft>
                <a:defRPr/>
              </a:pPr>
              <a:t>17</a:t>
            </a:fld>
            <a:endParaRPr lang="hr-HR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93FCCD13-2C1A-CB99-44E5-CA48BCC26C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7669" y="133862"/>
            <a:ext cx="1664331" cy="7251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A4D62C1A-BFAD-2D2B-5141-00924C3FF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dirty="0"/>
              <a:t>Vocational competences exam</a:t>
            </a: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40D4D7A9-124D-2422-3601-F7B9BB02AD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6062" y="2123556"/>
            <a:ext cx="8779512" cy="3046962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2200" dirty="0">
                <a:solidFill>
                  <a:srgbClr val="404040"/>
                </a:solidFill>
              </a:rPr>
              <a:t>S</a:t>
            </a:r>
            <a:r>
              <a:rPr lang="hr-HR" sz="2200" dirty="0">
                <a:solidFill>
                  <a:srgbClr val="404040"/>
                </a:solidFill>
              </a:rPr>
              <a:t>tructure</a:t>
            </a:r>
            <a:r>
              <a:rPr lang="en-US" sz="2200" dirty="0">
                <a:solidFill>
                  <a:srgbClr val="404040"/>
                </a:solidFill>
              </a:rPr>
              <a:t> :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US" sz="2200" dirty="0">
                <a:solidFill>
                  <a:srgbClr val="404040"/>
                </a:solidFill>
              </a:rPr>
              <a:t>Practical assignment and/or work exercise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endParaRPr lang="en-US" sz="2200" dirty="0">
              <a:solidFill>
                <a:srgbClr val="404040"/>
              </a:solidFill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US" sz="2200" dirty="0">
                <a:solidFill>
                  <a:srgbClr val="404040"/>
                </a:solidFill>
              </a:rPr>
              <a:t>Testing knowledge necessary for independent running of trade or craft business</a:t>
            </a:r>
          </a:p>
          <a:p>
            <a:pPr marL="0" indent="0">
              <a:lnSpc>
                <a:spcPct val="90000"/>
              </a:lnSpc>
              <a:buNone/>
            </a:pPr>
            <a:endParaRPr lang="en-US" sz="2200" dirty="0">
              <a:solidFill>
                <a:srgbClr val="404040"/>
              </a:solidFill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hr-HR" sz="2200" dirty="0"/>
              <a:t>Exam sessions</a:t>
            </a:r>
            <a:r>
              <a:rPr lang="en-GB" sz="2200" dirty="0"/>
              <a:t> 5</a:t>
            </a:r>
            <a:r>
              <a:rPr lang="hr-HR" sz="2200" dirty="0"/>
              <a:t> times a year </a:t>
            </a:r>
            <a:endParaRPr lang="en-GB" sz="2200" dirty="0"/>
          </a:p>
          <a:p>
            <a:pPr marL="0" indent="0">
              <a:lnSpc>
                <a:spcPct val="90000"/>
              </a:lnSpc>
              <a:buNone/>
            </a:pPr>
            <a:endParaRPr lang="en-US" sz="2200" dirty="0">
              <a:solidFill>
                <a:srgbClr val="404040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hr-HR" dirty="0">
              <a:solidFill>
                <a:srgbClr val="404040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hr-HR" dirty="0">
              <a:solidFill>
                <a:srgbClr val="404040"/>
              </a:solidFill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endParaRPr lang="hr-HR" dirty="0">
              <a:solidFill>
                <a:srgbClr val="404040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en-US" dirty="0">
              <a:solidFill>
                <a:srgbClr val="404040"/>
              </a:solidFill>
            </a:endParaRP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2D9FDDC6-FEA7-F0A4-1415-B706EF0633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7669" y="133862"/>
            <a:ext cx="1664331" cy="7251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602669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A4D62C1A-BFAD-2D2B-5141-00924C3FF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US" dirty="0"/>
              <a:t>PROMOTION OF </a:t>
            </a:r>
            <a:r>
              <a:rPr lang="hr-HR" dirty="0"/>
              <a:t>VET AND CVET UNDER THE JURISDICTION OF THE CHAMBER OF CRAFTS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40D4D7A9-124D-2422-3601-F7B9BB02AD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6062" y="1729047"/>
            <a:ext cx="9235894" cy="379060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GB" dirty="0">
                <a:solidFill>
                  <a:srgbClr val="404040"/>
                </a:solidFill>
              </a:rPr>
              <a:t>Fairs, job fairs, school presentations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GB" dirty="0">
                <a:latin typeface="Book Antiqua" panose="02040602050305030304" pitchFamily="18" charset="0"/>
              </a:rPr>
              <a:t>B</a:t>
            </a:r>
            <a:r>
              <a:rPr lang="hr-HR" dirty="0">
                <a:solidFill>
                  <a:srgbClr val="404040"/>
                </a:solidFill>
              </a:rPr>
              <a:t>illboard</a:t>
            </a:r>
            <a:r>
              <a:rPr lang="en-GB" dirty="0">
                <a:latin typeface="Book Antiqua" panose="02040602050305030304" pitchFamily="18" charset="0"/>
              </a:rPr>
              <a:t>s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GB" dirty="0">
                <a:solidFill>
                  <a:srgbClr val="404040"/>
                </a:solidFill>
              </a:rPr>
              <a:t>Advertisements and promotional videos</a:t>
            </a:r>
            <a:endParaRPr lang="hr-HR" dirty="0">
              <a:solidFill>
                <a:srgbClr val="404040"/>
              </a:solidFill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endParaRPr lang="hr-HR" dirty="0">
              <a:solidFill>
                <a:srgbClr val="404040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en-GB" dirty="0">
              <a:solidFill>
                <a:srgbClr val="404040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GB" dirty="0">
                <a:solidFill>
                  <a:srgbClr val="404040"/>
                </a:solidFill>
              </a:rPr>
              <a:t>ZAGREB CRAFTS FAIR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GB" dirty="0">
                <a:solidFill>
                  <a:srgbClr val="404040"/>
                </a:solidFill>
              </a:rPr>
              <a:t>The fair gathers students of vocational high schools and craftsmen from the area of ​​the City of Zagreb and Zagreb County , </a:t>
            </a:r>
            <a:r>
              <a:rPr lang="hr-HR" dirty="0" err="1">
                <a:solidFill>
                  <a:srgbClr val="404040"/>
                </a:solidFill>
              </a:rPr>
              <a:t>where</a:t>
            </a:r>
            <a:r>
              <a:rPr lang="hr-HR" dirty="0">
                <a:solidFill>
                  <a:srgbClr val="404040"/>
                </a:solidFill>
              </a:rPr>
              <a:t> they </a:t>
            </a:r>
            <a:r>
              <a:rPr lang="en-GB" dirty="0">
                <a:solidFill>
                  <a:srgbClr val="404040"/>
                </a:solidFill>
              </a:rPr>
              <a:t>present craft professions to visitors and students of seventh and eighth grades of elementary schools.</a:t>
            </a:r>
            <a:endParaRPr lang="en-US" dirty="0">
              <a:solidFill>
                <a:srgbClr val="404040"/>
              </a:solidFill>
            </a:endParaRP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2D9FDDC6-FEA7-F0A4-1415-B706EF0633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7669" y="133862"/>
            <a:ext cx="1664331" cy="725111"/>
          </a:xfrm>
          <a:prstGeom prst="rect">
            <a:avLst/>
          </a:prstGeom>
          <a:noFill/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5367" y="1673184"/>
            <a:ext cx="4366589" cy="217561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8894" y="2835804"/>
            <a:ext cx="2082747" cy="1012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3791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A4D62C1A-BFAD-2D2B-5141-00924C3FF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PROMOTION OF </a:t>
            </a:r>
            <a:r>
              <a:rPr lang="hr-HR" dirty="0"/>
              <a:t>VET AND CVET UNDER THE JURISDICTION OF THE CHAMBER OF CRAFTS</a:t>
            </a:r>
            <a:r>
              <a:rPr lang="en-GB" dirty="0"/>
              <a:t>-</a:t>
            </a:r>
            <a:r>
              <a:rPr lang="en-GB" dirty="0">
                <a:solidFill>
                  <a:srgbClr val="404040"/>
                </a:solidFill>
              </a:rPr>
              <a:t>ZAGREB CRAFTS FAIR</a:t>
            </a:r>
            <a:br>
              <a:rPr lang="en-GB" dirty="0">
                <a:solidFill>
                  <a:srgbClr val="404040"/>
                </a:solidFill>
              </a:rPr>
            </a:br>
            <a:endParaRPr lang="hr-HR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2D9FDDC6-FEA7-F0A4-1415-B706EF0633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7669" y="133862"/>
            <a:ext cx="1664331" cy="725111"/>
          </a:xfrm>
          <a:prstGeom prst="rect">
            <a:avLst/>
          </a:prstGeom>
          <a:noFill/>
        </p:spPr>
      </p:pic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249680" y="2064119"/>
            <a:ext cx="4677295" cy="313133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6975" y="2064119"/>
            <a:ext cx="4921134" cy="3131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1310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288BD607-B478-C243-9B0A-5A7681CF9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hr-HR" sz="2800" dirty="0">
                <a:solidFill>
                  <a:srgbClr val="404040"/>
                </a:solidFill>
              </a:rPr>
              <a:t>ZAGREB</a:t>
            </a:r>
            <a:r>
              <a:rPr lang="en-GB" sz="2800" dirty="0">
                <a:solidFill>
                  <a:srgbClr val="404040"/>
                </a:solidFill>
              </a:rPr>
              <a:t> Chamber of Trades and Crafts</a:t>
            </a: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10A808D-E3FD-E46C-6740-CC09505C31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6062" y="2291262"/>
            <a:ext cx="8779512" cy="287925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hr-HR" sz="2800" dirty="0"/>
              <a:t>Thank you for your attention</a:t>
            </a:r>
            <a:r>
              <a:rPr lang="en-GB" sz="2800" dirty="0"/>
              <a:t>!</a:t>
            </a:r>
            <a:endParaRPr lang="hr-HR" sz="2800" dirty="0"/>
          </a:p>
          <a:p>
            <a:endParaRPr lang="hr-HR" sz="1600" dirty="0"/>
          </a:p>
          <a:p>
            <a:pPr marL="0" indent="0" algn="ctr">
              <a:buNone/>
            </a:pPr>
            <a:r>
              <a:rPr lang="en-GB" dirty="0"/>
              <a:t>Zagreb </a:t>
            </a:r>
            <a:r>
              <a:rPr lang="hr-HR" dirty="0"/>
              <a:t>Chamber of Trades and Crafts</a:t>
            </a:r>
          </a:p>
          <a:p>
            <a:pPr marL="0" indent="0" algn="ctr">
              <a:buNone/>
            </a:pPr>
            <a:r>
              <a:rPr lang="hr-HR" dirty="0"/>
              <a:t>Ilica 49/II</a:t>
            </a:r>
            <a:r>
              <a:rPr lang="en-GB" dirty="0"/>
              <a:t>, </a:t>
            </a:r>
            <a:r>
              <a:rPr lang="hr-HR" dirty="0"/>
              <a:t>10 000 Zagreb, Croatia</a:t>
            </a:r>
          </a:p>
          <a:p>
            <a:pPr marL="0" indent="0" algn="ctr">
              <a:buNone/>
            </a:pPr>
            <a:r>
              <a:rPr lang="en-GB" dirty="0"/>
              <a:t>T</a:t>
            </a:r>
            <a:r>
              <a:rPr lang="hr-HR" dirty="0"/>
              <a:t>el</a:t>
            </a:r>
            <a:r>
              <a:rPr lang="en-GB" dirty="0"/>
              <a:t>:</a:t>
            </a:r>
            <a:r>
              <a:rPr lang="hr-HR" dirty="0"/>
              <a:t> 01/4806 </a:t>
            </a:r>
            <a:r>
              <a:rPr lang="en-GB" dirty="0"/>
              <a:t>545</a:t>
            </a:r>
          </a:p>
          <a:p>
            <a:pPr marL="0" indent="0" algn="ctr">
              <a:buNone/>
            </a:pPr>
            <a:r>
              <a:rPr lang="hr-HR" dirty="0"/>
              <a:t>e-mail:</a:t>
            </a:r>
            <a:r>
              <a:rPr lang="en-GB" dirty="0"/>
              <a:t>  </a:t>
            </a:r>
            <a:r>
              <a:rPr lang="hr-HR" dirty="0"/>
              <a:t>ok</a:t>
            </a:r>
            <a:r>
              <a:rPr lang="en-GB" dirty="0"/>
              <a:t>z</a:t>
            </a:r>
            <a:r>
              <a:rPr lang="hr-HR" dirty="0"/>
              <a:t>@ok</a:t>
            </a:r>
            <a:r>
              <a:rPr lang="en-GB" dirty="0"/>
              <a:t>z</a:t>
            </a:r>
            <a:r>
              <a:rPr lang="hr-HR" dirty="0"/>
              <a:t>.hr, </a:t>
            </a:r>
            <a:r>
              <a:rPr lang="en-GB" b="1" dirty="0">
                <a:hlinkClick r:id="rId2"/>
              </a:rPr>
              <a:t>iva-tusin@okz.hr</a:t>
            </a:r>
            <a:endParaRPr lang="en-GB" b="1" dirty="0"/>
          </a:p>
          <a:p>
            <a:pPr marL="0" indent="0" algn="ctr">
              <a:buNone/>
            </a:pPr>
            <a:r>
              <a:rPr lang="hr-HR" dirty="0"/>
              <a:t>web: www.ok</a:t>
            </a:r>
            <a:r>
              <a:rPr lang="en-GB" dirty="0"/>
              <a:t>z</a:t>
            </a:r>
            <a:r>
              <a:rPr lang="hr-HR" dirty="0"/>
              <a:t>.h</a:t>
            </a:r>
            <a:r>
              <a:rPr lang="en-GB" dirty="0"/>
              <a:t>r</a:t>
            </a:r>
            <a:endParaRPr lang="hr-HR" dirty="0"/>
          </a:p>
          <a:p>
            <a:endParaRPr lang="hr-HR" sz="1600" dirty="0"/>
          </a:p>
          <a:p>
            <a:pPr marL="0" indent="0">
              <a:buNone/>
            </a:pPr>
            <a:endParaRPr lang="hr-HR" sz="1600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8BABAABD-7E34-4151-9B4E-3FEC6C8F59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749" y="241491"/>
            <a:ext cx="1664352" cy="72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858358"/>
      </p:ext>
    </p:extLst>
  </p:cSld>
  <p:clrMapOvr>
    <a:masterClrMapping/>
  </p:clrMapOvr>
</p:sld>
</file>

<file path=ppt/theme/theme1.xml><?xml version="1.0" encoding="utf-8"?>
<a:theme xmlns:a="http://schemas.openxmlformats.org/drawingml/2006/main" name="Paket">
  <a:themeElements>
    <a:clrScheme name="Paket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A6B727"/>
      </a:accent1>
      <a:accent2>
        <a:srgbClr val="418AB3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Pake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ket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A425FB89-E954-4A2A-81DC-D90804A94DBA}"/>
    </a:ext>
  </a:extLst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26d2d39d-bcc3-426a-aa3d-a64c38892d0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2CB8996F39534390DB8464C91F4976" ma:contentTypeVersion="9" ma:contentTypeDescription="Create a new document." ma:contentTypeScope="" ma:versionID="175d7126fb876be7c4c2e15f6c1eba92">
  <xsd:schema xmlns:xsd="http://www.w3.org/2001/XMLSchema" xmlns:xs="http://www.w3.org/2001/XMLSchema" xmlns:p="http://schemas.microsoft.com/office/2006/metadata/properties" xmlns:ns3="26d2d39d-bcc3-426a-aa3d-a64c38892d03" xmlns:ns4="7ed968be-4917-4d08-861d-1bb8f8b54145" targetNamespace="http://schemas.microsoft.com/office/2006/metadata/properties" ma:root="true" ma:fieldsID="052c9a1f4c9275d6d8939cbcb4a397c0" ns3:_="" ns4:_="">
    <xsd:import namespace="26d2d39d-bcc3-426a-aa3d-a64c38892d03"/>
    <xsd:import namespace="7ed968be-4917-4d08-861d-1bb8f8b5414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d2d39d-bcc3-426a-aa3d-a64c38892d0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12" nillable="true" ma:displayName="_activity" ma:hidden="true" ma:internalName="_activity">
      <xsd:simpleType>
        <xsd:restriction base="dms:Note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d968be-4917-4d08-861d-1bb8f8b54145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7D715DD-1680-4C10-853B-C4A8AB17E1D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3D1DD78-73F1-4945-8BCB-49E5E26AED47}">
  <ds:schemaRefs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26d2d39d-bcc3-426a-aa3d-a64c38892d03"/>
    <ds:schemaRef ds:uri="http://purl.org/dc/elements/1.1/"/>
    <ds:schemaRef ds:uri="http://schemas.microsoft.com/office/2006/metadata/properties"/>
    <ds:schemaRef ds:uri="7ed968be-4917-4d08-861d-1bb8f8b54145"/>
    <ds:schemaRef ds:uri="http://purl.org/dc/terms/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E2E2AD7-EF80-44F8-9C85-E5E9ABBA420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6d2d39d-bcc3-426a-aa3d-a64c38892d03"/>
    <ds:schemaRef ds:uri="7ed968be-4917-4d08-861d-1bb8f8b5414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3414</TotalTime>
  <Words>1620</Words>
  <Application>Microsoft Office PowerPoint</Application>
  <PresentationFormat>Široki zaslon</PresentationFormat>
  <Paragraphs>298</Paragraphs>
  <Slides>21</Slides>
  <Notes>19</Notes>
  <HiddenSlides>0</HiddenSlides>
  <MMClips>0</MMClips>
  <ScaleCrop>false</ScaleCrop>
  <HeadingPairs>
    <vt:vector size="6" baseType="variant">
      <vt:variant>
        <vt:lpstr>Korišteni fontovi</vt:lpstr>
      </vt:variant>
      <vt:variant>
        <vt:i4>6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21</vt:i4>
      </vt:variant>
    </vt:vector>
  </HeadingPairs>
  <TitlesOfParts>
    <vt:vector size="28" baseType="lpstr">
      <vt:lpstr>Arial</vt:lpstr>
      <vt:lpstr>Book Antiqua</vt:lpstr>
      <vt:lpstr>Calibri</vt:lpstr>
      <vt:lpstr>Gill Sans MT</vt:lpstr>
      <vt:lpstr>Tahoma</vt:lpstr>
      <vt:lpstr>Wingdings</vt:lpstr>
      <vt:lpstr>Paket</vt:lpstr>
      <vt:lpstr> VET AND CVET UNDER THE JURISDICTION OF THE CHAMBER OF CRAFTS </vt:lpstr>
      <vt:lpstr>ZAGREB Chamber of Trades and Crafts </vt:lpstr>
      <vt:lpstr>VET AND CVET UNDER THE JURISDICTION OF THE CHAMBER OF CRAFTS </vt:lpstr>
      <vt:lpstr>VET AND CVET UNDER THE JURISDICTION OF THE CHAMBER OF CRAFTS</vt:lpstr>
      <vt:lpstr> VET AND CVET UNDER THE JURISDICTION OF THE CHAMBER OF CRAFTS-legal framework </vt:lpstr>
      <vt:lpstr>IVET UNDER THE JURISDICTION OF THE CHAMBER OF CRAFTS </vt:lpstr>
      <vt:lpstr>LicenCing</vt:lpstr>
      <vt:lpstr>LicenCing</vt:lpstr>
      <vt:lpstr>Exams of the basic knowledge needed for teaching apprentice</vt:lpstr>
      <vt:lpstr>Master Craftsman Exam</vt:lpstr>
      <vt:lpstr>Master Craftsman exams -CONDITION FOR RUNNING craft </vt:lpstr>
      <vt:lpstr>IN ORDER TO ACQUIRE higher QUALIFICATIONS AND TO GET LICENCE FOR APPRENTICESS</vt:lpstr>
      <vt:lpstr> Master Craftsman Exam    </vt:lpstr>
      <vt:lpstr>Master Craftsman Exam  Structure</vt:lpstr>
      <vt:lpstr> Master Craftsman Exam    </vt:lpstr>
      <vt:lpstr>Vocational competences exam</vt:lpstr>
      <vt:lpstr>Vocational competences exam - occupations</vt:lpstr>
      <vt:lpstr>Vocational competences exam</vt:lpstr>
      <vt:lpstr>PROMOTION OF VET AND CVET UNDER THE JURISDICTION OF THE CHAMBER OF CRAFTS</vt:lpstr>
      <vt:lpstr> PROMOTION OF VET AND CVET UNDER THE JURISDICTION OF THE CHAMBER OF CRAFTS-ZAGREB CRAFTS FAIR </vt:lpstr>
      <vt:lpstr>ZAGREB Chamber of Trades and Crafts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MASTER CRAFTMAN EXAM</dc:title>
  <dc:creator>Obrazovanje Zagreb</dc:creator>
  <cp:lastModifiedBy>Dražen Maksimović</cp:lastModifiedBy>
  <cp:revision>143</cp:revision>
  <cp:lastPrinted>2023-10-02T05:28:54Z</cp:lastPrinted>
  <dcterms:created xsi:type="dcterms:W3CDTF">2022-11-14T10:08:22Z</dcterms:created>
  <dcterms:modified xsi:type="dcterms:W3CDTF">2023-10-02T06:37:53Z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0x010100572CB8996F39534390DB8464C91F4976</vt:lpwstr>
  </property>
</Properties>
</file>