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5" r:id="rId2"/>
    <p:sldId id="316" r:id="rId3"/>
    <p:sldId id="336" r:id="rId4"/>
    <p:sldId id="339" r:id="rId5"/>
    <p:sldId id="334" r:id="rId6"/>
    <p:sldId id="335" r:id="rId7"/>
    <p:sldId id="327" r:id="rId8"/>
    <p:sldId id="337" r:id="rId9"/>
    <p:sldId id="318" r:id="rId10"/>
    <p:sldId id="333" r:id="rId11"/>
  </p:sldIdLst>
  <p:sldSz cx="12192000" cy="6858000"/>
  <p:notesSz cx="6858000" cy="9926638"/>
  <p:defaultTextStyle>
    <a:defPPr>
      <a:defRPr lang="en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4A7"/>
    <a:srgbClr val="464646"/>
    <a:srgbClr val="0F3546"/>
    <a:srgbClr val="CC2E35"/>
    <a:srgbClr val="39454F"/>
    <a:srgbClr val="6ABFE2"/>
    <a:srgbClr val="D7D7D8"/>
    <a:srgbClr val="2794BF"/>
    <a:srgbClr val="B1B4B3"/>
    <a:srgbClr val="559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17B83B-3EDF-4805-9CDD-B053393ED848}" v="2" dt="2022-10-19T11:39:29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88727" autoAdjust="0"/>
  </p:normalViewPr>
  <p:slideViewPr>
    <p:cSldViewPr snapToGrid="0" snapToObjects="1">
      <p:cViewPr varScale="1">
        <p:scale>
          <a:sx n="87" d="100"/>
          <a:sy n="87" d="100"/>
        </p:scale>
        <p:origin x="37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5" d="100"/>
          <a:sy n="145" d="100"/>
        </p:scale>
        <p:origin x="21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42825896762907"/>
          <c:y val="5.0925925925925923E-2"/>
          <c:w val="0.69111570428696412"/>
          <c:h val="0.78111840186643333"/>
        </c:manualLayout>
      </c:layout>
      <c:lineChart>
        <c:grouping val="standard"/>
        <c:varyColors val="0"/>
        <c:ser>
          <c:idx val="1"/>
          <c:order val="1"/>
          <c:tx>
            <c:strRef>
              <c:f>Sheet1!$E$5</c:f>
              <c:strCache>
                <c:ptCount val="1"/>
                <c:pt idx="0">
                  <c:v>Employed</c:v>
                </c:pt>
              </c:strCache>
            </c:strRef>
          </c:tx>
          <c:spPr>
            <a:ln w="25400" cap="rnd">
              <a:solidFill>
                <a:srgbClr val="2E84A7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2E84A7"/>
              </a:solidFill>
              <a:ln w="9525">
                <a:solidFill>
                  <a:srgbClr val="2E84A7"/>
                </a:solidFill>
              </a:ln>
              <a:effectLst/>
            </c:spPr>
          </c:marker>
          <c:dPt>
            <c:idx val="8"/>
            <c:marker>
              <c:symbol val="circle"/>
              <c:size val="6"/>
              <c:spPr>
                <a:solidFill>
                  <a:srgbClr val="2E84A7"/>
                </a:solidFill>
                <a:ln w="9525">
                  <a:solidFill>
                    <a:srgbClr val="2E84A7"/>
                  </a:solidFill>
                </a:ln>
                <a:effectLst/>
              </c:spPr>
            </c:marker>
            <c:bubble3D val="0"/>
            <c:spPr>
              <a:ln w="25400" cap="rnd">
                <a:solidFill>
                  <a:srgbClr val="2E84A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46-BD46-BAD0-E0D4C09A7D42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rgbClr val="2E84A7"/>
                </a:solidFill>
                <a:ln w="9525">
                  <a:solidFill>
                    <a:srgbClr val="2E84A7"/>
                  </a:solidFill>
                </a:ln>
                <a:effectLst/>
              </c:spPr>
            </c:marker>
            <c:bubble3D val="0"/>
            <c:spPr>
              <a:ln w="25400" cap="rnd">
                <a:solidFill>
                  <a:srgbClr val="2E84A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46-BD46-BAD0-E0D4C09A7D42}"/>
              </c:ext>
            </c:extLst>
          </c:dPt>
          <c:cat>
            <c:numRef>
              <c:f>Sheet1!$C$6:$C$15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Sheet1!$E$6:$E$15</c:f>
              <c:numCache>
                <c:formatCode>0</c:formatCode>
                <c:ptCount val="10"/>
                <c:pt idx="0">
                  <c:v>1417296</c:v>
                </c:pt>
                <c:pt idx="1">
                  <c:v>1427736</c:v>
                </c:pt>
                <c:pt idx="2">
                  <c:v>1454834</c:v>
                </c:pt>
                <c:pt idx="3">
                  <c:v>1482350</c:v>
                </c:pt>
                <c:pt idx="4">
                  <c:v>1517117</c:v>
                </c:pt>
                <c:pt idx="5">
                  <c:v>1553078</c:v>
                </c:pt>
                <c:pt idx="6">
                  <c:v>1535189</c:v>
                </c:pt>
                <c:pt idx="7">
                  <c:v>1569545</c:v>
                </c:pt>
                <c:pt idx="8">
                  <c:v>1609172.4758772154</c:v>
                </c:pt>
                <c:pt idx="9">
                  <c:v>1618000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46-BD46-BAD0-E0D4C09A7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4320872"/>
        <c:axId val="444328088"/>
      </c:lineChart>
      <c:lineChart>
        <c:grouping val="standard"/>
        <c:varyColors val="0"/>
        <c:ser>
          <c:idx val="0"/>
          <c:order val="0"/>
          <c:tx>
            <c:strRef>
              <c:f>Sheet1!$D$5</c:f>
              <c:strCache>
                <c:ptCount val="1"/>
                <c:pt idx="0">
                  <c:v>Unemployed</c:v>
                </c:pt>
              </c:strCache>
            </c:strRef>
          </c:tx>
          <c:spPr>
            <a:ln w="25400" cap="rnd">
              <a:solidFill>
                <a:srgbClr val="CC2E35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CC2E35"/>
              </a:solidFill>
              <a:ln w="9525">
                <a:solidFill>
                  <a:srgbClr val="CC2E35"/>
                </a:solidFill>
              </a:ln>
              <a:effectLst/>
            </c:spPr>
          </c:marker>
          <c:dPt>
            <c:idx val="8"/>
            <c:marker>
              <c:symbol val="circle"/>
              <c:size val="6"/>
              <c:spPr>
                <a:solidFill>
                  <a:srgbClr val="CC2E35"/>
                </a:solidFill>
                <a:ln w="9525">
                  <a:solidFill>
                    <a:srgbClr val="CC2E35"/>
                  </a:solidFill>
                </a:ln>
                <a:effectLst/>
              </c:spPr>
            </c:marker>
            <c:bubble3D val="0"/>
            <c:spPr>
              <a:ln w="25400" cap="rnd">
                <a:solidFill>
                  <a:srgbClr val="CC2E35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FD46-BD46-BAD0-E0D4C09A7D42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rgbClr val="CC2E35"/>
                </a:solidFill>
                <a:ln w="9525">
                  <a:solidFill>
                    <a:srgbClr val="CC2E35"/>
                  </a:solidFill>
                </a:ln>
                <a:effectLst/>
              </c:spPr>
            </c:marker>
            <c:bubble3D val="0"/>
            <c:spPr>
              <a:ln w="25400" cap="rnd">
                <a:solidFill>
                  <a:srgbClr val="CC2E35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FD46-BD46-BAD0-E0D4C09A7D42}"/>
              </c:ext>
            </c:extLst>
          </c:dPt>
          <c:cat>
            <c:numRef>
              <c:f>Sheet1!$C$6:$C$15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Sheet1!$D$6:$D$15</c:f>
              <c:numCache>
                <c:formatCode>0</c:formatCode>
                <c:ptCount val="10"/>
                <c:pt idx="0">
                  <c:v>328187</c:v>
                </c:pt>
                <c:pt idx="1">
                  <c:v>285906</c:v>
                </c:pt>
                <c:pt idx="2">
                  <c:v>241860</c:v>
                </c:pt>
                <c:pt idx="3">
                  <c:v>193967</c:v>
                </c:pt>
                <c:pt idx="4">
                  <c:v>153542</c:v>
                </c:pt>
                <c:pt idx="5">
                  <c:v>128650</c:v>
                </c:pt>
                <c:pt idx="6">
                  <c:v>150824</c:v>
                </c:pt>
                <c:pt idx="7">
                  <c:v>136816</c:v>
                </c:pt>
                <c:pt idx="8">
                  <c:v>112189.12</c:v>
                </c:pt>
                <c:pt idx="9">
                  <c:v>104000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D46-BD46-BAD0-E0D4C09A7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4317264"/>
        <c:axId val="444312016"/>
      </c:lineChart>
      <c:catAx>
        <c:axId val="444320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r>
                  <a:rPr lang="hr-HR"/>
                  <a:t>Source: HZMO, HZZ</a:t>
                </a:r>
              </a:p>
            </c:rich>
          </c:tx>
          <c:layout>
            <c:manualLayout>
              <c:xMode val="edge"/>
              <c:yMode val="edge"/>
              <c:x val="2.5638888888888888E-2"/>
              <c:y val="0.9255548264800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sr-Latn-RS"/>
          </a:p>
        </c:txPr>
        <c:crossAx val="444328088"/>
        <c:crosses val="autoZero"/>
        <c:auto val="1"/>
        <c:lblAlgn val="ctr"/>
        <c:lblOffset val="100"/>
        <c:noMultiLvlLbl val="0"/>
      </c:catAx>
      <c:valAx>
        <c:axId val="444328088"/>
        <c:scaling>
          <c:orientation val="minMax"/>
          <c:min val="135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r>
                  <a:rPr lang="hr-HR"/>
                  <a:t>Employed</a:t>
                </a:r>
              </a:p>
            </c:rich>
          </c:tx>
          <c:layout>
            <c:manualLayout>
              <c:xMode val="edge"/>
              <c:yMode val="edge"/>
              <c:x val="1.6666666666666666E-2"/>
              <c:y val="0.398591426071741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defRPr>
              </a:pPr>
              <a:endParaRPr lang="sr-Latn-RS"/>
            </a:p>
          </c:txPr>
        </c:title>
        <c:numFmt formatCode="0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sr-Latn-RS"/>
          </a:p>
        </c:txPr>
        <c:crossAx val="444320872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2690752579588103E-2"/>
                <c:y val="5.0925913622498521E-2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sr-Latn-RS"/>
              </a:p>
            </c:txPr>
          </c:dispUnitsLbl>
        </c:dispUnits>
      </c:valAx>
      <c:valAx>
        <c:axId val="444312016"/>
        <c:scaling>
          <c:orientation val="minMax"/>
          <c:min val="500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r>
                  <a:rPr lang="hr-HR"/>
                  <a:t>Unemployed</a:t>
                </a:r>
              </a:p>
            </c:rich>
          </c:tx>
          <c:layout>
            <c:manualLayout>
              <c:xMode val="edge"/>
              <c:yMode val="edge"/>
              <c:x val="0.93004702537182848"/>
              <c:y val="0.341830566240560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defRPr>
              </a:pPr>
              <a:endParaRPr lang="sr-Latn-RS"/>
            </a:p>
          </c:txPr>
        </c:title>
        <c:numFmt formatCode="0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sr-Latn-RS"/>
          </a:p>
        </c:txPr>
        <c:crossAx val="444317264"/>
        <c:crosses val="max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0.9289370489362474"/>
                <c:y val="5.0925913622498521E-2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sr-Latn-RS"/>
              </a:p>
            </c:txPr>
          </c:dispUnitsLbl>
        </c:dispUnits>
      </c:valAx>
      <c:catAx>
        <c:axId val="444317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44312016"/>
        <c:crosses val="autoZero"/>
        <c:auto val="1"/>
        <c:lblAlgn val="ctr"/>
        <c:lblOffset val="100"/>
        <c:noMultiLvlLbl val="0"/>
      </c:catAx>
      <c:spPr>
        <a:noFill/>
        <a:ln>
          <a:solidFill>
            <a:srgbClr val="0070C0"/>
          </a:solidFill>
        </a:ln>
        <a:effectLst/>
      </c:spPr>
    </c:plotArea>
    <c:legend>
      <c:legendPos val="b"/>
      <c:layout>
        <c:manualLayout>
          <c:xMode val="edge"/>
          <c:yMode val="edge"/>
          <c:x val="0.28219400699912511"/>
          <c:y val="0.68113371245261012"/>
          <c:w val="0.4245008748906387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 w="0">
      <a:noFill/>
    </a:ln>
    <a:effectLst/>
  </c:spPr>
  <c:txPr>
    <a:bodyPr/>
    <a:lstStyle/>
    <a:p>
      <a:pPr>
        <a:defRPr sz="1600" b="0" i="0">
          <a:latin typeface="Calibri Light" panose="020F0302020204030204" pitchFamily="34" charset="0"/>
          <a:cs typeface="Calibri Light" panose="020F0302020204030204" pitchFamily="34" charset="0"/>
        </a:defRPr>
      </a:pPr>
      <a:endParaRPr lang="sr-Latn-R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945FBC-99DC-425D-895A-0912C9AE2645}" type="doc">
      <dgm:prSet loTypeId="urn:microsoft.com/office/officeart/2005/8/layout/orgChart1" loCatId="hierarchy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8C7D9-4AD3-4A69-83B2-3169EC6D9248}">
      <dgm:prSet phldrT="[Text]" custT="1"/>
      <dgm:spPr>
        <a:solidFill>
          <a:srgbClr val="2794BF"/>
        </a:solidFill>
      </dgm:spPr>
      <dgm:t>
        <a:bodyPr/>
        <a:lstStyle/>
        <a:p>
          <a:r>
            <a:rPr lang="hr-HR" sz="1400" dirty="0"/>
            <a:t>LIFELONG LEARNING ACTIVITIES</a:t>
          </a:r>
          <a:endParaRPr lang="en-US" sz="1400" dirty="0"/>
        </a:p>
      </dgm:t>
    </dgm:pt>
    <dgm:pt modelId="{9F408FA5-1E91-431E-B205-7DEE349CFF1E}" type="sibTrans" cxnId="{1CB864DE-B9A3-4534-944C-8E0C133271AA}">
      <dgm:prSet/>
      <dgm:spPr/>
      <dgm:t>
        <a:bodyPr/>
        <a:lstStyle/>
        <a:p>
          <a:endParaRPr lang="en-US" sz="400"/>
        </a:p>
      </dgm:t>
    </dgm:pt>
    <dgm:pt modelId="{46300C39-A587-4B0B-A7DB-EB002968C3C6}" type="parTrans" cxnId="{1CB864DE-B9A3-4534-944C-8E0C133271AA}">
      <dgm:prSet/>
      <dgm:spPr/>
      <dgm:t>
        <a:bodyPr/>
        <a:lstStyle/>
        <a:p>
          <a:endParaRPr lang="en-US" sz="400"/>
        </a:p>
      </dgm:t>
    </dgm:pt>
    <dgm:pt modelId="{F62584A8-6B99-4C55-9748-78F0BA60188F}">
      <dgm:prSet custT="1"/>
      <dgm:spPr/>
      <dgm:t>
        <a:bodyPr/>
        <a:lstStyle/>
        <a:p>
          <a:r>
            <a:rPr lang="en-US" sz="1400" dirty="0"/>
            <a:t>EDUCATION AND TRAINING MEASURES</a:t>
          </a:r>
        </a:p>
      </dgm:t>
    </dgm:pt>
    <dgm:pt modelId="{FF2785DA-5FD5-4F0E-A521-131EB89EA5F4}" type="parTrans" cxnId="{42B1689E-945A-4EBF-8AAF-ED2038C82EA4}">
      <dgm:prSet/>
      <dgm:spPr/>
      <dgm:t>
        <a:bodyPr/>
        <a:lstStyle/>
        <a:p>
          <a:endParaRPr lang="en-US" sz="1200"/>
        </a:p>
      </dgm:t>
    </dgm:pt>
    <dgm:pt modelId="{0C6050CD-777A-46BB-9602-E201FC2FEAF8}" type="sibTrans" cxnId="{42B1689E-945A-4EBF-8AAF-ED2038C82EA4}">
      <dgm:prSet/>
      <dgm:spPr/>
      <dgm:t>
        <a:bodyPr/>
        <a:lstStyle/>
        <a:p>
          <a:endParaRPr lang="en-US" sz="1200"/>
        </a:p>
      </dgm:t>
    </dgm:pt>
    <dgm:pt modelId="{45CC5EC8-A5B0-4167-A5C7-D14D18D1F6EF}">
      <dgm:prSet/>
      <dgm:spPr/>
      <dgm:t>
        <a:bodyPr/>
        <a:lstStyle/>
        <a:p>
          <a:r>
            <a:rPr lang="hr-HR" dirty="0"/>
            <a:t>PREVENTION</a:t>
          </a:r>
          <a:endParaRPr lang="en-US" dirty="0"/>
        </a:p>
      </dgm:t>
    </dgm:pt>
    <dgm:pt modelId="{DE714678-EDD3-4883-B860-204690434355}" type="parTrans" cxnId="{5DD961C3-1139-4592-BC9C-623D91343766}">
      <dgm:prSet/>
      <dgm:spPr/>
      <dgm:t>
        <a:bodyPr/>
        <a:lstStyle/>
        <a:p>
          <a:endParaRPr lang="en-US"/>
        </a:p>
      </dgm:t>
    </dgm:pt>
    <dgm:pt modelId="{52FFDF23-9FD4-4559-9D41-9A802A300D30}" type="sibTrans" cxnId="{5DD961C3-1139-4592-BC9C-623D91343766}">
      <dgm:prSet/>
      <dgm:spPr/>
      <dgm:t>
        <a:bodyPr/>
        <a:lstStyle/>
        <a:p>
          <a:endParaRPr lang="en-US"/>
        </a:p>
      </dgm:t>
    </dgm:pt>
    <dgm:pt modelId="{881A3FB5-D020-4E72-A5E4-85034A9F93C2}">
      <dgm:prSet custT="1"/>
      <dgm:spPr/>
      <dgm:t>
        <a:bodyPr/>
        <a:lstStyle/>
        <a:p>
          <a:r>
            <a:rPr lang="hr-HR" sz="1500" dirty="0"/>
            <a:t>VOUCHERS</a:t>
          </a:r>
          <a:endParaRPr lang="en-US" sz="1500" dirty="0"/>
        </a:p>
      </dgm:t>
    </dgm:pt>
    <dgm:pt modelId="{0F531DF6-CF94-4F41-BB06-48F5BA2B4049}" type="parTrans" cxnId="{6AB33C22-98AD-4CC3-A155-CFCE0695775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A85540E4-FA06-4491-AD51-BCB5031D87BD}" type="sibTrans" cxnId="{6AB33C22-98AD-4CC3-A155-CFCE06957757}">
      <dgm:prSet/>
      <dgm:spPr/>
      <dgm:t>
        <a:bodyPr/>
        <a:lstStyle/>
        <a:p>
          <a:endParaRPr lang="en-US"/>
        </a:p>
      </dgm:t>
    </dgm:pt>
    <dgm:pt modelId="{374E2FB2-0A68-4CB3-AB6A-4095D47E12D0}">
      <dgm:prSet custT="1"/>
      <dgm:spPr/>
      <dgm:t>
        <a:bodyPr/>
        <a:lstStyle/>
        <a:p>
          <a:r>
            <a:rPr lang="hr-HR" sz="1500" dirty="0"/>
            <a:t>SELECTION</a:t>
          </a:r>
          <a:endParaRPr lang="en-US" sz="1500" dirty="0"/>
        </a:p>
      </dgm:t>
    </dgm:pt>
    <dgm:pt modelId="{418BBFD8-6BD7-40F8-BBF4-6AEAE8586E27}" type="sibTrans" cxnId="{7EB83420-6827-4519-A780-CB26400F8BD7}">
      <dgm:prSet/>
      <dgm:spPr/>
      <dgm:t>
        <a:bodyPr/>
        <a:lstStyle/>
        <a:p>
          <a:endParaRPr lang="en-US" sz="1200"/>
        </a:p>
      </dgm:t>
    </dgm:pt>
    <dgm:pt modelId="{E1B376F5-6343-479F-BAE6-B44B269473F6}" type="parTrans" cxnId="{7EB83420-6827-4519-A780-CB26400F8BD7}">
      <dgm:prSet/>
      <dgm:spPr/>
      <dgm:t>
        <a:bodyPr/>
        <a:lstStyle/>
        <a:p>
          <a:endParaRPr lang="en-US" sz="1200"/>
        </a:p>
      </dgm:t>
    </dgm:pt>
    <dgm:pt modelId="{EBB36F60-0C29-4B96-A8AA-CFBD765326B6}">
      <dgm:prSet/>
      <dgm:spPr/>
      <dgm:t>
        <a:bodyPr/>
        <a:lstStyle/>
        <a:p>
          <a:r>
            <a:rPr lang="hr-HR" dirty="0"/>
            <a:t>INFORMING AND COUNSELLING</a:t>
          </a:r>
          <a:endParaRPr lang="en-US" dirty="0"/>
        </a:p>
      </dgm:t>
    </dgm:pt>
    <dgm:pt modelId="{4A8EBAAB-8ED9-4B1E-9A55-B72F212EE63B}" type="parTrans" cxnId="{E94EA3C8-6C1D-451A-8C00-01A987A5C87F}">
      <dgm:prSet/>
      <dgm:spPr/>
      <dgm:t>
        <a:bodyPr/>
        <a:lstStyle/>
        <a:p>
          <a:endParaRPr lang="en-US"/>
        </a:p>
      </dgm:t>
    </dgm:pt>
    <dgm:pt modelId="{68CEFCB6-6E5E-45AE-A3A8-6DF1EB8DCD3F}" type="sibTrans" cxnId="{E94EA3C8-6C1D-451A-8C00-01A987A5C87F}">
      <dgm:prSet/>
      <dgm:spPr/>
      <dgm:t>
        <a:bodyPr/>
        <a:lstStyle/>
        <a:p>
          <a:endParaRPr lang="en-US"/>
        </a:p>
      </dgm:t>
    </dgm:pt>
    <dgm:pt modelId="{E4F002A8-468D-4181-85D9-1BBB4E28295B}">
      <dgm:prSet/>
      <dgm:spPr/>
      <dgm:t>
        <a:bodyPr/>
        <a:lstStyle/>
        <a:p>
          <a:endParaRPr lang="en-US"/>
        </a:p>
      </dgm:t>
    </dgm:pt>
    <dgm:pt modelId="{C91C85D1-33A7-4DF8-9E89-70C28B92A8C2}" type="parTrans" cxnId="{E3EE0D1B-8439-4C72-BD49-47C3E77EAE3E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E6631E31-0383-4DED-B112-C207065371C5}" type="sibTrans" cxnId="{E3EE0D1B-8439-4C72-BD49-47C3E77EAE3E}">
      <dgm:prSet/>
      <dgm:spPr/>
      <dgm:t>
        <a:bodyPr/>
        <a:lstStyle/>
        <a:p>
          <a:endParaRPr lang="en-US"/>
        </a:p>
      </dgm:t>
    </dgm:pt>
    <dgm:pt modelId="{1C8D45EE-4944-42F3-9B54-874539BEAC93}" type="pres">
      <dgm:prSet presAssocID="{24945FBC-99DC-425D-895A-0912C9AE26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C4C1D44-8415-4D00-B642-5FAF8AA7BD03}" type="pres">
      <dgm:prSet presAssocID="{98C8C7D9-4AD3-4A69-83B2-3169EC6D9248}" presName="hierRoot1" presStyleCnt="0">
        <dgm:presLayoutVars>
          <dgm:hierBranch val="init"/>
        </dgm:presLayoutVars>
      </dgm:prSet>
      <dgm:spPr/>
    </dgm:pt>
    <dgm:pt modelId="{D92B37B2-7DBF-46C7-80FA-08F1A0ED153C}" type="pres">
      <dgm:prSet presAssocID="{98C8C7D9-4AD3-4A69-83B2-3169EC6D9248}" presName="rootComposite1" presStyleCnt="0"/>
      <dgm:spPr/>
    </dgm:pt>
    <dgm:pt modelId="{ECA1F0ED-7613-4ED5-A02D-A26B5713C008}" type="pres">
      <dgm:prSet presAssocID="{98C8C7D9-4AD3-4A69-83B2-3169EC6D9248}" presName="rootText1" presStyleLbl="node0" presStyleIdx="0" presStyleCnt="1" custScaleX="138126" custScaleY="1449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249AC8-888E-4B22-BF99-B5F6A1B15525}" type="pres">
      <dgm:prSet presAssocID="{98C8C7D9-4AD3-4A69-83B2-3169EC6D924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CCDBA5-1390-400D-9FC6-D4B4F675F709}" type="pres">
      <dgm:prSet presAssocID="{98C8C7D9-4AD3-4A69-83B2-3169EC6D9248}" presName="hierChild2" presStyleCnt="0"/>
      <dgm:spPr/>
    </dgm:pt>
    <dgm:pt modelId="{77B758E1-536B-40FC-BAD7-3DC739597BDB}" type="pres">
      <dgm:prSet presAssocID="{FF2785DA-5FD5-4F0E-A521-131EB89EA5F4}" presName="Name37" presStyleLbl="parChTrans1D2" presStyleIdx="0" presStyleCnt="4"/>
      <dgm:spPr/>
      <dgm:t>
        <a:bodyPr/>
        <a:lstStyle/>
        <a:p>
          <a:endParaRPr lang="en-US"/>
        </a:p>
      </dgm:t>
    </dgm:pt>
    <dgm:pt modelId="{0F79680D-3A9D-42D1-885C-3343F772EF66}" type="pres">
      <dgm:prSet presAssocID="{F62584A8-6B99-4C55-9748-78F0BA60188F}" presName="hierRoot2" presStyleCnt="0">
        <dgm:presLayoutVars>
          <dgm:hierBranch val="init"/>
        </dgm:presLayoutVars>
      </dgm:prSet>
      <dgm:spPr/>
    </dgm:pt>
    <dgm:pt modelId="{A9F18647-B3BF-4496-B381-39C503E82177}" type="pres">
      <dgm:prSet presAssocID="{F62584A8-6B99-4C55-9748-78F0BA60188F}" presName="rootComposite" presStyleCnt="0"/>
      <dgm:spPr/>
    </dgm:pt>
    <dgm:pt modelId="{69DBD10F-0158-438F-B960-0C39AE31151E}" type="pres">
      <dgm:prSet presAssocID="{F62584A8-6B99-4C55-9748-78F0BA60188F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400E1F-45FD-4F73-8A2F-A0EE985DDA65}" type="pres">
      <dgm:prSet presAssocID="{F62584A8-6B99-4C55-9748-78F0BA60188F}" presName="rootConnector" presStyleLbl="node2" presStyleIdx="0" presStyleCnt="4"/>
      <dgm:spPr/>
      <dgm:t>
        <a:bodyPr/>
        <a:lstStyle/>
        <a:p>
          <a:endParaRPr lang="en-US"/>
        </a:p>
      </dgm:t>
    </dgm:pt>
    <dgm:pt modelId="{52DBD486-BE72-4004-ACA5-A47221F779A0}" type="pres">
      <dgm:prSet presAssocID="{F62584A8-6B99-4C55-9748-78F0BA60188F}" presName="hierChild4" presStyleCnt="0"/>
      <dgm:spPr/>
    </dgm:pt>
    <dgm:pt modelId="{66EB94F2-69DC-4A01-B324-F56393E0C194}" type="pres">
      <dgm:prSet presAssocID="{0F531DF6-CF94-4F41-BB06-48F5BA2B4049}" presName="Name37" presStyleLbl="parChTrans1D3" presStyleIdx="0" presStyleCnt="2"/>
      <dgm:spPr/>
      <dgm:t>
        <a:bodyPr/>
        <a:lstStyle/>
        <a:p>
          <a:endParaRPr lang="en-US"/>
        </a:p>
      </dgm:t>
    </dgm:pt>
    <dgm:pt modelId="{264F9434-4084-4048-A98B-864949E2E111}" type="pres">
      <dgm:prSet presAssocID="{881A3FB5-D020-4E72-A5E4-85034A9F93C2}" presName="hierRoot2" presStyleCnt="0">
        <dgm:presLayoutVars>
          <dgm:hierBranch val="init"/>
        </dgm:presLayoutVars>
      </dgm:prSet>
      <dgm:spPr/>
    </dgm:pt>
    <dgm:pt modelId="{886D506B-B878-4049-9E55-D19AA89871FA}" type="pres">
      <dgm:prSet presAssocID="{881A3FB5-D020-4E72-A5E4-85034A9F93C2}" presName="rootComposite" presStyleCnt="0"/>
      <dgm:spPr/>
    </dgm:pt>
    <dgm:pt modelId="{FA6C6562-1DFE-45C9-8565-32E820C7CD57}" type="pres">
      <dgm:prSet presAssocID="{881A3FB5-D020-4E72-A5E4-85034A9F93C2}" presName="rootText" presStyleLbl="node3" presStyleIdx="0" presStyleCnt="2" custLinFactNeighborX="-25240" custLinFactNeighborY="186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E675F-078B-4E35-B853-1E41C1C270C8}" type="pres">
      <dgm:prSet presAssocID="{881A3FB5-D020-4E72-A5E4-85034A9F93C2}" presName="rootConnector" presStyleLbl="node3" presStyleIdx="0" presStyleCnt="2"/>
      <dgm:spPr/>
      <dgm:t>
        <a:bodyPr/>
        <a:lstStyle/>
        <a:p>
          <a:endParaRPr lang="en-US"/>
        </a:p>
      </dgm:t>
    </dgm:pt>
    <dgm:pt modelId="{8887B7DB-11DC-453D-B70C-36BE04923C64}" type="pres">
      <dgm:prSet presAssocID="{881A3FB5-D020-4E72-A5E4-85034A9F93C2}" presName="hierChild4" presStyleCnt="0"/>
      <dgm:spPr/>
    </dgm:pt>
    <dgm:pt modelId="{BEA03BEF-6FCA-4D6E-AB19-F15AAB433B18}" type="pres">
      <dgm:prSet presAssocID="{881A3FB5-D020-4E72-A5E4-85034A9F93C2}" presName="hierChild5" presStyleCnt="0"/>
      <dgm:spPr/>
    </dgm:pt>
    <dgm:pt modelId="{2DA8393A-FD8F-4B98-99EE-8D962402B747}" type="pres">
      <dgm:prSet presAssocID="{F62584A8-6B99-4C55-9748-78F0BA60188F}" presName="hierChild5" presStyleCnt="0"/>
      <dgm:spPr/>
    </dgm:pt>
    <dgm:pt modelId="{F82D6F27-BDF5-4036-A7AB-205F74955C2E}" type="pres">
      <dgm:prSet presAssocID="{4A8EBAAB-8ED9-4B1E-9A55-B72F212EE63B}" presName="Name37" presStyleLbl="parChTrans1D2" presStyleIdx="1" presStyleCnt="4"/>
      <dgm:spPr/>
      <dgm:t>
        <a:bodyPr/>
        <a:lstStyle/>
        <a:p>
          <a:endParaRPr lang="en-US"/>
        </a:p>
      </dgm:t>
    </dgm:pt>
    <dgm:pt modelId="{8EA51897-617D-4768-BCF7-9C7688158590}" type="pres">
      <dgm:prSet presAssocID="{EBB36F60-0C29-4B96-A8AA-CFBD765326B6}" presName="hierRoot2" presStyleCnt="0">
        <dgm:presLayoutVars>
          <dgm:hierBranch val="init"/>
        </dgm:presLayoutVars>
      </dgm:prSet>
      <dgm:spPr/>
    </dgm:pt>
    <dgm:pt modelId="{26738D31-575D-4A70-9EE6-2F25FED47D66}" type="pres">
      <dgm:prSet presAssocID="{EBB36F60-0C29-4B96-A8AA-CFBD765326B6}" presName="rootComposite" presStyleCnt="0"/>
      <dgm:spPr/>
    </dgm:pt>
    <dgm:pt modelId="{E4361872-C0C2-46F7-917B-5336D2F24147}" type="pres">
      <dgm:prSet presAssocID="{EBB36F60-0C29-4B96-A8AA-CFBD765326B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47BC44-FC09-4859-A66B-AD4371A3967B}" type="pres">
      <dgm:prSet presAssocID="{EBB36F60-0C29-4B96-A8AA-CFBD765326B6}" presName="rootConnector" presStyleLbl="node2" presStyleIdx="1" presStyleCnt="4"/>
      <dgm:spPr/>
      <dgm:t>
        <a:bodyPr/>
        <a:lstStyle/>
        <a:p>
          <a:endParaRPr lang="en-US"/>
        </a:p>
      </dgm:t>
    </dgm:pt>
    <dgm:pt modelId="{2FC1AB97-ED99-44E0-8C70-0AD1912B9135}" type="pres">
      <dgm:prSet presAssocID="{EBB36F60-0C29-4B96-A8AA-CFBD765326B6}" presName="hierChild4" presStyleCnt="0"/>
      <dgm:spPr/>
    </dgm:pt>
    <dgm:pt modelId="{A99BB11F-88EE-4680-9795-EDC018E361BD}" type="pres">
      <dgm:prSet presAssocID="{EBB36F60-0C29-4B96-A8AA-CFBD765326B6}" presName="hierChild5" presStyleCnt="0"/>
      <dgm:spPr/>
    </dgm:pt>
    <dgm:pt modelId="{34D076C2-4FA8-460E-856C-3EF526CBFB40}" type="pres">
      <dgm:prSet presAssocID="{E1B376F5-6343-479F-BAE6-B44B269473F6}" presName="Name37" presStyleLbl="parChTrans1D2" presStyleIdx="2" presStyleCnt="4"/>
      <dgm:spPr/>
      <dgm:t>
        <a:bodyPr/>
        <a:lstStyle/>
        <a:p>
          <a:endParaRPr lang="en-US"/>
        </a:p>
      </dgm:t>
    </dgm:pt>
    <dgm:pt modelId="{F7701DCD-72EE-48F2-991A-CFFD9E68E9A2}" type="pres">
      <dgm:prSet presAssocID="{374E2FB2-0A68-4CB3-AB6A-4095D47E12D0}" presName="hierRoot2" presStyleCnt="0">
        <dgm:presLayoutVars>
          <dgm:hierBranch val="init"/>
        </dgm:presLayoutVars>
      </dgm:prSet>
      <dgm:spPr/>
    </dgm:pt>
    <dgm:pt modelId="{2E0E95BF-5671-4B78-8FE2-56787424C527}" type="pres">
      <dgm:prSet presAssocID="{374E2FB2-0A68-4CB3-AB6A-4095D47E12D0}" presName="rootComposite" presStyleCnt="0"/>
      <dgm:spPr/>
    </dgm:pt>
    <dgm:pt modelId="{8BDBEEDC-247D-4E51-9B58-26E2EDE9C245}" type="pres">
      <dgm:prSet presAssocID="{374E2FB2-0A68-4CB3-AB6A-4095D47E12D0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82343C-3205-40D4-A0F7-5779C6B38FA3}" type="pres">
      <dgm:prSet presAssocID="{374E2FB2-0A68-4CB3-AB6A-4095D47E12D0}" presName="rootConnector" presStyleLbl="node2" presStyleIdx="2" presStyleCnt="4"/>
      <dgm:spPr/>
      <dgm:t>
        <a:bodyPr/>
        <a:lstStyle/>
        <a:p>
          <a:endParaRPr lang="en-US"/>
        </a:p>
      </dgm:t>
    </dgm:pt>
    <dgm:pt modelId="{3018977D-A115-4F2A-9FD1-FACF19121C38}" type="pres">
      <dgm:prSet presAssocID="{374E2FB2-0A68-4CB3-AB6A-4095D47E12D0}" presName="hierChild4" presStyleCnt="0"/>
      <dgm:spPr/>
    </dgm:pt>
    <dgm:pt modelId="{DC646347-DC4E-439F-87A7-A09958B5C031}" type="pres">
      <dgm:prSet presAssocID="{C91C85D1-33A7-4DF8-9E89-70C28B92A8C2}" presName="Name37" presStyleLbl="parChTrans1D3" presStyleIdx="1" presStyleCnt="2"/>
      <dgm:spPr/>
      <dgm:t>
        <a:bodyPr/>
        <a:lstStyle/>
        <a:p>
          <a:endParaRPr lang="en-US"/>
        </a:p>
      </dgm:t>
    </dgm:pt>
    <dgm:pt modelId="{3CEC4F8B-4E4B-44CE-8FB1-46E2127AA7B6}" type="pres">
      <dgm:prSet presAssocID="{E4F002A8-468D-4181-85D9-1BBB4E28295B}" presName="hierRoot2" presStyleCnt="0">
        <dgm:presLayoutVars>
          <dgm:hierBranch val="init"/>
        </dgm:presLayoutVars>
      </dgm:prSet>
      <dgm:spPr/>
    </dgm:pt>
    <dgm:pt modelId="{436F1FA2-D85D-4719-BB81-D075600CE0EB}" type="pres">
      <dgm:prSet presAssocID="{E4F002A8-468D-4181-85D9-1BBB4E28295B}" presName="rootComposite" presStyleCnt="0"/>
      <dgm:spPr/>
    </dgm:pt>
    <dgm:pt modelId="{D753C9C9-A211-45FD-81D3-5915AC4D520B}" type="pres">
      <dgm:prSet presAssocID="{E4F002A8-468D-4181-85D9-1BBB4E28295B}" presName="rootText" presStyleLbl="node3" presStyleIdx="1" presStyleCnt="2" custScaleX="237073" custLinFactNeighborX="-97899" custLinFactNeighborY="134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6B0DE7-ACA0-4A81-9EDD-498B93FB2994}" type="pres">
      <dgm:prSet presAssocID="{E4F002A8-468D-4181-85D9-1BBB4E28295B}" presName="rootConnector" presStyleLbl="node3" presStyleIdx="1" presStyleCnt="2"/>
      <dgm:spPr/>
      <dgm:t>
        <a:bodyPr/>
        <a:lstStyle/>
        <a:p>
          <a:endParaRPr lang="en-US"/>
        </a:p>
      </dgm:t>
    </dgm:pt>
    <dgm:pt modelId="{E2EA6B8F-2648-43B6-A77E-3E4CECE93459}" type="pres">
      <dgm:prSet presAssocID="{E4F002A8-468D-4181-85D9-1BBB4E28295B}" presName="hierChild4" presStyleCnt="0"/>
      <dgm:spPr/>
    </dgm:pt>
    <dgm:pt modelId="{332DB183-9F60-4731-99F6-929B0A9DC68C}" type="pres">
      <dgm:prSet presAssocID="{E4F002A8-468D-4181-85D9-1BBB4E28295B}" presName="hierChild5" presStyleCnt="0"/>
      <dgm:spPr/>
    </dgm:pt>
    <dgm:pt modelId="{6A4AE606-ECF8-49A1-BA09-651DB2EF0986}" type="pres">
      <dgm:prSet presAssocID="{374E2FB2-0A68-4CB3-AB6A-4095D47E12D0}" presName="hierChild5" presStyleCnt="0"/>
      <dgm:spPr/>
    </dgm:pt>
    <dgm:pt modelId="{39CB3C45-30BA-4CEB-86B0-4E866D822696}" type="pres">
      <dgm:prSet presAssocID="{DE714678-EDD3-4883-B860-204690434355}" presName="Name37" presStyleLbl="parChTrans1D2" presStyleIdx="3" presStyleCnt="4"/>
      <dgm:spPr/>
      <dgm:t>
        <a:bodyPr/>
        <a:lstStyle/>
        <a:p>
          <a:endParaRPr lang="en-US"/>
        </a:p>
      </dgm:t>
    </dgm:pt>
    <dgm:pt modelId="{2D60CBC3-28C8-48C9-A137-D8C4EC001255}" type="pres">
      <dgm:prSet presAssocID="{45CC5EC8-A5B0-4167-A5C7-D14D18D1F6EF}" presName="hierRoot2" presStyleCnt="0">
        <dgm:presLayoutVars>
          <dgm:hierBranch val="init"/>
        </dgm:presLayoutVars>
      </dgm:prSet>
      <dgm:spPr/>
    </dgm:pt>
    <dgm:pt modelId="{9E16E1AB-B279-46A6-BDFC-D615EA9BA2D8}" type="pres">
      <dgm:prSet presAssocID="{45CC5EC8-A5B0-4167-A5C7-D14D18D1F6EF}" presName="rootComposite" presStyleCnt="0"/>
      <dgm:spPr/>
    </dgm:pt>
    <dgm:pt modelId="{EB5A2EF3-DF0C-410E-A8BB-DC466AFF887B}" type="pres">
      <dgm:prSet presAssocID="{45CC5EC8-A5B0-4167-A5C7-D14D18D1F6EF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9C4EF7-70A1-450D-9065-FE9F045975E2}" type="pres">
      <dgm:prSet presAssocID="{45CC5EC8-A5B0-4167-A5C7-D14D18D1F6EF}" presName="rootConnector" presStyleLbl="node2" presStyleIdx="3" presStyleCnt="4"/>
      <dgm:spPr/>
      <dgm:t>
        <a:bodyPr/>
        <a:lstStyle/>
        <a:p>
          <a:endParaRPr lang="en-US"/>
        </a:p>
      </dgm:t>
    </dgm:pt>
    <dgm:pt modelId="{D3A73BF2-9FC4-40E4-BFF8-0A1DB4E3DFD7}" type="pres">
      <dgm:prSet presAssocID="{45CC5EC8-A5B0-4167-A5C7-D14D18D1F6EF}" presName="hierChild4" presStyleCnt="0"/>
      <dgm:spPr/>
    </dgm:pt>
    <dgm:pt modelId="{1BC37418-F1FD-47A8-A9FE-4CBE403F4561}" type="pres">
      <dgm:prSet presAssocID="{45CC5EC8-A5B0-4167-A5C7-D14D18D1F6EF}" presName="hierChild5" presStyleCnt="0"/>
      <dgm:spPr/>
    </dgm:pt>
    <dgm:pt modelId="{E2C2F1E5-65DB-4304-9581-2F979CF4EEBD}" type="pres">
      <dgm:prSet presAssocID="{98C8C7D9-4AD3-4A69-83B2-3169EC6D9248}" presName="hierChild3" presStyleCnt="0"/>
      <dgm:spPr/>
    </dgm:pt>
  </dgm:ptLst>
  <dgm:cxnLst>
    <dgm:cxn modelId="{3AF0C228-C808-4638-AEEE-C37443B79C84}" type="presOf" srcId="{98C8C7D9-4AD3-4A69-83B2-3169EC6D9248}" destId="{ECA1F0ED-7613-4ED5-A02D-A26B5713C008}" srcOrd="0" destOrd="0" presId="urn:microsoft.com/office/officeart/2005/8/layout/orgChart1"/>
    <dgm:cxn modelId="{FFE33C91-D59D-4EF4-8570-A183AC70EF25}" type="presOf" srcId="{45CC5EC8-A5B0-4167-A5C7-D14D18D1F6EF}" destId="{EB5A2EF3-DF0C-410E-A8BB-DC466AFF887B}" srcOrd="0" destOrd="0" presId="urn:microsoft.com/office/officeart/2005/8/layout/orgChart1"/>
    <dgm:cxn modelId="{37EEDC30-B669-474F-9CF2-6F004CC14DF4}" type="presOf" srcId="{0F531DF6-CF94-4F41-BB06-48F5BA2B4049}" destId="{66EB94F2-69DC-4A01-B324-F56393E0C194}" srcOrd="0" destOrd="0" presId="urn:microsoft.com/office/officeart/2005/8/layout/orgChart1"/>
    <dgm:cxn modelId="{1574F5D0-7233-4310-BC32-D27B891F2B33}" type="presOf" srcId="{374E2FB2-0A68-4CB3-AB6A-4095D47E12D0}" destId="{8BDBEEDC-247D-4E51-9B58-26E2EDE9C245}" srcOrd="0" destOrd="0" presId="urn:microsoft.com/office/officeart/2005/8/layout/orgChart1"/>
    <dgm:cxn modelId="{925AEB7B-3BE3-424F-BBAB-AFFB511B48D8}" type="presOf" srcId="{F62584A8-6B99-4C55-9748-78F0BA60188F}" destId="{69DBD10F-0158-438F-B960-0C39AE31151E}" srcOrd="0" destOrd="0" presId="urn:microsoft.com/office/officeart/2005/8/layout/orgChart1"/>
    <dgm:cxn modelId="{9753110C-F245-49F6-9611-9B0292A88E5D}" type="presOf" srcId="{E4F002A8-468D-4181-85D9-1BBB4E28295B}" destId="{756B0DE7-ACA0-4A81-9EDD-498B93FB2994}" srcOrd="1" destOrd="0" presId="urn:microsoft.com/office/officeart/2005/8/layout/orgChart1"/>
    <dgm:cxn modelId="{DA553F3A-548F-4405-86A8-83B97834852E}" type="presOf" srcId="{4A8EBAAB-8ED9-4B1E-9A55-B72F212EE63B}" destId="{F82D6F27-BDF5-4036-A7AB-205F74955C2E}" srcOrd="0" destOrd="0" presId="urn:microsoft.com/office/officeart/2005/8/layout/orgChart1"/>
    <dgm:cxn modelId="{1CB864DE-B9A3-4534-944C-8E0C133271AA}" srcId="{24945FBC-99DC-425D-895A-0912C9AE2645}" destId="{98C8C7D9-4AD3-4A69-83B2-3169EC6D9248}" srcOrd="0" destOrd="0" parTransId="{46300C39-A587-4B0B-A7DB-EB002968C3C6}" sibTransId="{9F408FA5-1E91-431E-B205-7DEE349CFF1E}"/>
    <dgm:cxn modelId="{9A944C14-8722-4CBC-A24A-7AC1DADB72E0}" type="presOf" srcId="{C91C85D1-33A7-4DF8-9E89-70C28B92A8C2}" destId="{DC646347-DC4E-439F-87A7-A09958B5C031}" srcOrd="0" destOrd="0" presId="urn:microsoft.com/office/officeart/2005/8/layout/orgChart1"/>
    <dgm:cxn modelId="{26B7F1E3-1E05-4E78-888F-26FDE8B442B2}" type="presOf" srcId="{E1B376F5-6343-479F-BAE6-B44B269473F6}" destId="{34D076C2-4FA8-460E-856C-3EF526CBFB40}" srcOrd="0" destOrd="0" presId="urn:microsoft.com/office/officeart/2005/8/layout/orgChart1"/>
    <dgm:cxn modelId="{E3EE0D1B-8439-4C72-BD49-47C3E77EAE3E}" srcId="{374E2FB2-0A68-4CB3-AB6A-4095D47E12D0}" destId="{E4F002A8-468D-4181-85D9-1BBB4E28295B}" srcOrd="0" destOrd="0" parTransId="{C91C85D1-33A7-4DF8-9E89-70C28B92A8C2}" sibTransId="{E6631E31-0383-4DED-B112-C207065371C5}"/>
    <dgm:cxn modelId="{6AB33C22-98AD-4CC3-A155-CFCE06957757}" srcId="{F62584A8-6B99-4C55-9748-78F0BA60188F}" destId="{881A3FB5-D020-4E72-A5E4-85034A9F93C2}" srcOrd="0" destOrd="0" parTransId="{0F531DF6-CF94-4F41-BB06-48F5BA2B4049}" sibTransId="{A85540E4-FA06-4491-AD51-BCB5031D87BD}"/>
    <dgm:cxn modelId="{42B1689E-945A-4EBF-8AAF-ED2038C82EA4}" srcId="{98C8C7D9-4AD3-4A69-83B2-3169EC6D9248}" destId="{F62584A8-6B99-4C55-9748-78F0BA60188F}" srcOrd="0" destOrd="0" parTransId="{FF2785DA-5FD5-4F0E-A521-131EB89EA5F4}" sibTransId="{0C6050CD-777A-46BB-9602-E201FC2FEAF8}"/>
    <dgm:cxn modelId="{1A8696C2-7F6B-4D2F-83CA-C48F82CCBD99}" type="presOf" srcId="{374E2FB2-0A68-4CB3-AB6A-4095D47E12D0}" destId="{C382343C-3205-40D4-A0F7-5779C6B38FA3}" srcOrd="1" destOrd="0" presId="urn:microsoft.com/office/officeart/2005/8/layout/orgChart1"/>
    <dgm:cxn modelId="{E94EA3C8-6C1D-451A-8C00-01A987A5C87F}" srcId="{98C8C7D9-4AD3-4A69-83B2-3169EC6D9248}" destId="{EBB36F60-0C29-4B96-A8AA-CFBD765326B6}" srcOrd="1" destOrd="0" parTransId="{4A8EBAAB-8ED9-4B1E-9A55-B72F212EE63B}" sibTransId="{68CEFCB6-6E5E-45AE-A3A8-6DF1EB8DCD3F}"/>
    <dgm:cxn modelId="{0E2257E7-C8A4-4F18-A042-27701AD20A66}" type="presOf" srcId="{DE714678-EDD3-4883-B860-204690434355}" destId="{39CB3C45-30BA-4CEB-86B0-4E866D822696}" srcOrd="0" destOrd="0" presId="urn:microsoft.com/office/officeart/2005/8/layout/orgChart1"/>
    <dgm:cxn modelId="{5DD961C3-1139-4592-BC9C-623D91343766}" srcId="{98C8C7D9-4AD3-4A69-83B2-3169EC6D9248}" destId="{45CC5EC8-A5B0-4167-A5C7-D14D18D1F6EF}" srcOrd="3" destOrd="0" parTransId="{DE714678-EDD3-4883-B860-204690434355}" sibTransId="{52FFDF23-9FD4-4559-9D41-9A802A300D30}"/>
    <dgm:cxn modelId="{536E8E23-7D14-4DAC-BBBB-A870C397B397}" type="presOf" srcId="{EBB36F60-0C29-4B96-A8AA-CFBD765326B6}" destId="{E4361872-C0C2-46F7-917B-5336D2F24147}" srcOrd="0" destOrd="0" presId="urn:microsoft.com/office/officeart/2005/8/layout/orgChart1"/>
    <dgm:cxn modelId="{8FC0C444-FA3F-4E7B-AAEA-04560D26BC63}" type="presOf" srcId="{F62584A8-6B99-4C55-9748-78F0BA60188F}" destId="{58400E1F-45FD-4F73-8A2F-A0EE985DDA65}" srcOrd="1" destOrd="0" presId="urn:microsoft.com/office/officeart/2005/8/layout/orgChart1"/>
    <dgm:cxn modelId="{0D58F6D8-C4CE-4EF9-807F-5CC29A41E38C}" type="presOf" srcId="{FF2785DA-5FD5-4F0E-A521-131EB89EA5F4}" destId="{77B758E1-536B-40FC-BAD7-3DC739597BDB}" srcOrd="0" destOrd="0" presId="urn:microsoft.com/office/officeart/2005/8/layout/orgChart1"/>
    <dgm:cxn modelId="{3C3238BB-7E80-436D-85E9-AD1E0A564367}" type="presOf" srcId="{881A3FB5-D020-4E72-A5E4-85034A9F93C2}" destId="{FA6C6562-1DFE-45C9-8565-32E820C7CD57}" srcOrd="0" destOrd="0" presId="urn:microsoft.com/office/officeart/2005/8/layout/orgChart1"/>
    <dgm:cxn modelId="{EFC5F24D-D5D7-4A23-BCA4-A0B0240F5358}" type="presOf" srcId="{E4F002A8-468D-4181-85D9-1BBB4E28295B}" destId="{D753C9C9-A211-45FD-81D3-5915AC4D520B}" srcOrd="0" destOrd="0" presId="urn:microsoft.com/office/officeart/2005/8/layout/orgChart1"/>
    <dgm:cxn modelId="{B5E3F558-0CB2-468C-82A6-331CE16580EC}" type="presOf" srcId="{EBB36F60-0C29-4B96-A8AA-CFBD765326B6}" destId="{8E47BC44-FC09-4859-A66B-AD4371A3967B}" srcOrd="1" destOrd="0" presId="urn:microsoft.com/office/officeart/2005/8/layout/orgChart1"/>
    <dgm:cxn modelId="{0519F87F-9221-4159-A053-F4943E7BBB09}" type="presOf" srcId="{24945FBC-99DC-425D-895A-0912C9AE2645}" destId="{1C8D45EE-4944-42F3-9B54-874539BEAC93}" srcOrd="0" destOrd="0" presId="urn:microsoft.com/office/officeart/2005/8/layout/orgChart1"/>
    <dgm:cxn modelId="{08F692AE-FCDB-4689-ADB7-C7E77F5089AC}" type="presOf" srcId="{98C8C7D9-4AD3-4A69-83B2-3169EC6D9248}" destId="{6D249AC8-888E-4B22-BF99-B5F6A1B15525}" srcOrd="1" destOrd="0" presId="urn:microsoft.com/office/officeart/2005/8/layout/orgChart1"/>
    <dgm:cxn modelId="{ADC1C53F-35BE-491C-82F1-AA51F802948E}" type="presOf" srcId="{45CC5EC8-A5B0-4167-A5C7-D14D18D1F6EF}" destId="{1F9C4EF7-70A1-450D-9065-FE9F045975E2}" srcOrd="1" destOrd="0" presId="urn:microsoft.com/office/officeart/2005/8/layout/orgChart1"/>
    <dgm:cxn modelId="{8517112A-9BEC-4203-B06C-2A456B7B7E17}" type="presOf" srcId="{881A3FB5-D020-4E72-A5E4-85034A9F93C2}" destId="{B1CE675F-078B-4E35-B853-1E41C1C270C8}" srcOrd="1" destOrd="0" presId="urn:microsoft.com/office/officeart/2005/8/layout/orgChart1"/>
    <dgm:cxn modelId="{7EB83420-6827-4519-A780-CB26400F8BD7}" srcId="{98C8C7D9-4AD3-4A69-83B2-3169EC6D9248}" destId="{374E2FB2-0A68-4CB3-AB6A-4095D47E12D0}" srcOrd="2" destOrd="0" parTransId="{E1B376F5-6343-479F-BAE6-B44B269473F6}" sibTransId="{418BBFD8-6BD7-40F8-BBF4-6AEAE8586E27}"/>
    <dgm:cxn modelId="{25D987D3-091A-4A10-8AC7-C72C215FE308}" type="presParOf" srcId="{1C8D45EE-4944-42F3-9B54-874539BEAC93}" destId="{0C4C1D44-8415-4D00-B642-5FAF8AA7BD03}" srcOrd="0" destOrd="0" presId="urn:microsoft.com/office/officeart/2005/8/layout/orgChart1"/>
    <dgm:cxn modelId="{89DA30AB-C95E-44D9-8041-9DCB91559FE7}" type="presParOf" srcId="{0C4C1D44-8415-4D00-B642-5FAF8AA7BD03}" destId="{D92B37B2-7DBF-46C7-80FA-08F1A0ED153C}" srcOrd="0" destOrd="0" presId="urn:microsoft.com/office/officeart/2005/8/layout/orgChart1"/>
    <dgm:cxn modelId="{B7CB5BB0-6067-4B53-B1B2-3CE953F04F3C}" type="presParOf" srcId="{D92B37B2-7DBF-46C7-80FA-08F1A0ED153C}" destId="{ECA1F0ED-7613-4ED5-A02D-A26B5713C008}" srcOrd="0" destOrd="0" presId="urn:microsoft.com/office/officeart/2005/8/layout/orgChart1"/>
    <dgm:cxn modelId="{BE6AEE37-BFEC-438A-9E7E-A4124086192C}" type="presParOf" srcId="{D92B37B2-7DBF-46C7-80FA-08F1A0ED153C}" destId="{6D249AC8-888E-4B22-BF99-B5F6A1B15525}" srcOrd="1" destOrd="0" presId="urn:microsoft.com/office/officeart/2005/8/layout/orgChart1"/>
    <dgm:cxn modelId="{831BC4EE-D5D2-4965-8EF8-6D0E586383FE}" type="presParOf" srcId="{0C4C1D44-8415-4D00-B642-5FAF8AA7BD03}" destId="{CACCDBA5-1390-400D-9FC6-D4B4F675F709}" srcOrd="1" destOrd="0" presId="urn:microsoft.com/office/officeart/2005/8/layout/orgChart1"/>
    <dgm:cxn modelId="{554E7059-3194-4969-90CA-2E7FBE4E47E4}" type="presParOf" srcId="{CACCDBA5-1390-400D-9FC6-D4B4F675F709}" destId="{77B758E1-536B-40FC-BAD7-3DC739597BDB}" srcOrd="0" destOrd="0" presId="urn:microsoft.com/office/officeart/2005/8/layout/orgChart1"/>
    <dgm:cxn modelId="{3FB5FAF6-89D1-4ACB-8062-BE6A1674A3B1}" type="presParOf" srcId="{CACCDBA5-1390-400D-9FC6-D4B4F675F709}" destId="{0F79680D-3A9D-42D1-885C-3343F772EF66}" srcOrd="1" destOrd="0" presId="urn:microsoft.com/office/officeart/2005/8/layout/orgChart1"/>
    <dgm:cxn modelId="{1097701E-196F-4D1F-8069-8E218BF15325}" type="presParOf" srcId="{0F79680D-3A9D-42D1-885C-3343F772EF66}" destId="{A9F18647-B3BF-4496-B381-39C503E82177}" srcOrd="0" destOrd="0" presId="urn:microsoft.com/office/officeart/2005/8/layout/orgChart1"/>
    <dgm:cxn modelId="{DE1E7121-DEC2-491F-A072-BD1E0DB639C3}" type="presParOf" srcId="{A9F18647-B3BF-4496-B381-39C503E82177}" destId="{69DBD10F-0158-438F-B960-0C39AE31151E}" srcOrd="0" destOrd="0" presId="urn:microsoft.com/office/officeart/2005/8/layout/orgChart1"/>
    <dgm:cxn modelId="{517CEA2B-AE32-4A30-A8C0-2BF18E4F8814}" type="presParOf" srcId="{A9F18647-B3BF-4496-B381-39C503E82177}" destId="{58400E1F-45FD-4F73-8A2F-A0EE985DDA65}" srcOrd="1" destOrd="0" presId="urn:microsoft.com/office/officeart/2005/8/layout/orgChart1"/>
    <dgm:cxn modelId="{32C7454B-5404-4A27-B814-38E6784AC1A3}" type="presParOf" srcId="{0F79680D-3A9D-42D1-885C-3343F772EF66}" destId="{52DBD486-BE72-4004-ACA5-A47221F779A0}" srcOrd="1" destOrd="0" presId="urn:microsoft.com/office/officeart/2005/8/layout/orgChart1"/>
    <dgm:cxn modelId="{C66C5BBB-A4F2-46F3-B090-8CBF019C5FF3}" type="presParOf" srcId="{52DBD486-BE72-4004-ACA5-A47221F779A0}" destId="{66EB94F2-69DC-4A01-B324-F56393E0C194}" srcOrd="0" destOrd="0" presId="urn:microsoft.com/office/officeart/2005/8/layout/orgChart1"/>
    <dgm:cxn modelId="{35FF3434-E682-47D8-9365-3762EAD4EEE0}" type="presParOf" srcId="{52DBD486-BE72-4004-ACA5-A47221F779A0}" destId="{264F9434-4084-4048-A98B-864949E2E111}" srcOrd="1" destOrd="0" presId="urn:microsoft.com/office/officeart/2005/8/layout/orgChart1"/>
    <dgm:cxn modelId="{035FCB82-BD03-4685-A6F6-29156F7EE1E6}" type="presParOf" srcId="{264F9434-4084-4048-A98B-864949E2E111}" destId="{886D506B-B878-4049-9E55-D19AA89871FA}" srcOrd="0" destOrd="0" presId="urn:microsoft.com/office/officeart/2005/8/layout/orgChart1"/>
    <dgm:cxn modelId="{D504943F-7B1D-48A7-93FE-B58D329784AB}" type="presParOf" srcId="{886D506B-B878-4049-9E55-D19AA89871FA}" destId="{FA6C6562-1DFE-45C9-8565-32E820C7CD57}" srcOrd="0" destOrd="0" presId="urn:microsoft.com/office/officeart/2005/8/layout/orgChart1"/>
    <dgm:cxn modelId="{CB3269D2-D027-4083-809C-46C3DAA8080E}" type="presParOf" srcId="{886D506B-B878-4049-9E55-D19AA89871FA}" destId="{B1CE675F-078B-4E35-B853-1E41C1C270C8}" srcOrd="1" destOrd="0" presId="urn:microsoft.com/office/officeart/2005/8/layout/orgChart1"/>
    <dgm:cxn modelId="{19BC5BE8-9882-4354-B73A-631CB306DDFB}" type="presParOf" srcId="{264F9434-4084-4048-A98B-864949E2E111}" destId="{8887B7DB-11DC-453D-B70C-36BE04923C64}" srcOrd="1" destOrd="0" presId="urn:microsoft.com/office/officeart/2005/8/layout/orgChart1"/>
    <dgm:cxn modelId="{33BF1BC7-6A58-4C6F-B49E-B7A0385A841D}" type="presParOf" srcId="{264F9434-4084-4048-A98B-864949E2E111}" destId="{BEA03BEF-6FCA-4D6E-AB19-F15AAB433B18}" srcOrd="2" destOrd="0" presId="urn:microsoft.com/office/officeart/2005/8/layout/orgChart1"/>
    <dgm:cxn modelId="{6B30428F-2754-4EC3-8184-171E0C806127}" type="presParOf" srcId="{0F79680D-3A9D-42D1-885C-3343F772EF66}" destId="{2DA8393A-FD8F-4B98-99EE-8D962402B747}" srcOrd="2" destOrd="0" presId="urn:microsoft.com/office/officeart/2005/8/layout/orgChart1"/>
    <dgm:cxn modelId="{33421D16-553B-4449-A890-26E0A28659A8}" type="presParOf" srcId="{CACCDBA5-1390-400D-9FC6-D4B4F675F709}" destId="{F82D6F27-BDF5-4036-A7AB-205F74955C2E}" srcOrd="2" destOrd="0" presId="urn:microsoft.com/office/officeart/2005/8/layout/orgChart1"/>
    <dgm:cxn modelId="{535D03E8-CE9B-45A2-81AC-C1513916DDD3}" type="presParOf" srcId="{CACCDBA5-1390-400D-9FC6-D4B4F675F709}" destId="{8EA51897-617D-4768-BCF7-9C7688158590}" srcOrd="3" destOrd="0" presId="urn:microsoft.com/office/officeart/2005/8/layout/orgChart1"/>
    <dgm:cxn modelId="{BEEC1EFD-8B64-4427-909F-66E9D39E5E27}" type="presParOf" srcId="{8EA51897-617D-4768-BCF7-9C7688158590}" destId="{26738D31-575D-4A70-9EE6-2F25FED47D66}" srcOrd="0" destOrd="0" presId="urn:microsoft.com/office/officeart/2005/8/layout/orgChart1"/>
    <dgm:cxn modelId="{91ADB1DD-D09C-4374-A61F-93E9DB481290}" type="presParOf" srcId="{26738D31-575D-4A70-9EE6-2F25FED47D66}" destId="{E4361872-C0C2-46F7-917B-5336D2F24147}" srcOrd="0" destOrd="0" presId="urn:microsoft.com/office/officeart/2005/8/layout/orgChart1"/>
    <dgm:cxn modelId="{7D4DE97A-5AA2-4F0B-84F8-DC64D36DC8F3}" type="presParOf" srcId="{26738D31-575D-4A70-9EE6-2F25FED47D66}" destId="{8E47BC44-FC09-4859-A66B-AD4371A3967B}" srcOrd="1" destOrd="0" presId="urn:microsoft.com/office/officeart/2005/8/layout/orgChart1"/>
    <dgm:cxn modelId="{C636F8A1-D468-4ECC-A72C-F3F6CF29976D}" type="presParOf" srcId="{8EA51897-617D-4768-BCF7-9C7688158590}" destId="{2FC1AB97-ED99-44E0-8C70-0AD1912B9135}" srcOrd="1" destOrd="0" presId="urn:microsoft.com/office/officeart/2005/8/layout/orgChart1"/>
    <dgm:cxn modelId="{971A7F92-B3A9-437B-9940-588A47A686CD}" type="presParOf" srcId="{8EA51897-617D-4768-BCF7-9C7688158590}" destId="{A99BB11F-88EE-4680-9795-EDC018E361BD}" srcOrd="2" destOrd="0" presId="urn:microsoft.com/office/officeart/2005/8/layout/orgChart1"/>
    <dgm:cxn modelId="{460CCDA2-6EEB-451D-9A8B-9321770B4CF7}" type="presParOf" srcId="{CACCDBA5-1390-400D-9FC6-D4B4F675F709}" destId="{34D076C2-4FA8-460E-856C-3EF526CBFB40}" srcOrd="4" destOrd="0" presId="urn:microsoft.com/office/officeart/2005/8/layout/orgChart1"/>
    <dgm:cxn modelId="{18EF1827-F54A-4CC2-BE3B-8743D8EF2DBF}" type="presParOf" srcId="{CACCDBA5-1390-400D-9FC6-D4B4F675F709}" destId="{F7701DCD-72EE-48F2-991A-CFFD9E68E9A2}" srcOrd="5" destOrd="0" presId="urn:microsoft.com/office/officeart/2005/8/layout/orgChart1"/>
    <dgm:cxn modelId="{385A2B6C-85DA-4B52-9F0E-68DE8AF7061F}" type="presParOf" srcId="{F7701DCD-72EE-48F2-991A-CFFD9E68E9A2}" destId="{2E0E95BF-5671-4B78-8FE2-56787424C527}" srcOrd="0" destOrd="0" presId="urn:microsoft.com/office/officeart/2005/8/layout/orgChart1"/>
    <dgm:cxn modelId="{9FE9D853-E7E3-4506-8DE1-D14D7C231686}" type="presParOf" srcId="{2E0E95BF-5671-4B78-8FE2-56787424C527}" destId="{8BDBEEDC-247D-4E51-9B58-26E2EDE9C245}" srcOrd="0" destOrd="0" presId="urn:microsoft.com/office/officeart/2005/8/layout/orgChart1"/>
    <dgm:cxn modelId="{DE752EFE-026D-4838-8440-E6CE9DE52F06}" type="presParOf" srcId="{2E0E95BF-5671-4B78-8FE2-56787424C527}" destId="{C382343C-3205-40D4-A0F7-5779C6B38FA3}" srcOrd="1" destOrd="0" presId="urn:microsoft.com/office/officeart/2005/8/layout/orgChart1"/>
    <dgm:cxn modelId="{F523A534-5127-41D4-9B49-4C28C2BB4D9D}" type="presParOf" srcId="{F7701DCD-72EE-48F2-991A-CFFD9E68E9A2}" destId="{3018977D-A115-4F2A-9FD1-FACF19121C38}" srcOrd="1" destOrd="0" presId="urn:microsoft.com/office/officeart/2005/8/layout/orgChart1"/>
    <dgm:cxn modelId="{B7F44B03-75E9-4139-B4E1-4D5BC388E8A6}" type="presParOf" srcId="{3018977D-A115-4F2A-9FD1-FACF19121C38}" destId="{DC646347-DC4E-439F-87A7-A09958B5C031}" srcOrd="0" destOrd="0" presId="urn:microsoft.com/office/officeart/2005/8/layout/orgChart1"/>
    <dgm:cxn modelId="{D90C1EDD-08C7-4639-96DF-B1E29C19D9B9}" type="presParOf" srcId="{3018977D-A115-4F2A-9FD1-FACF19121C38}" destId="{3CEC4F8B-4E4B-44CE-8FB1-46E2127AA7B6}" srcOrd="1" destOrd="0" presId="urn:microsoft.com/office/officeart/2005/8/layout/orgChart1"/>
    <dgm:cxn modelId="{4781C116-DF89-48C4-9A41-C059A4E3B6EB}" type="presParOf" srcId="{3CEC4F8B-4E4B-44CE-8FB1-46E2127AA7B6}" destId="{436F1FA2-D85D-4719-BB81-D075600CE0EB}" srcOrd="0" destOrd="0" presId="urn:microsoft.com/office/officeart/2005/8/layout/orgChart1"/>
    <dgm:cxn modelId="{D8AF374C-E580-4A97-B6CB-73F5DE8B6542}" type="presParOf" srcId="{436F1FA2-D85D-4719-BB81-D075600CE0EB}" destId="{D753C9C9-A211-45FD-81D3-5915AC4D520B}" srcOrd="0" destOrd="0" presId="urn:microsoft.com/office/officeart/2005/8/layout/orgChart1"/>
    <dgm:cxn modelId="{CCD52AB5-EF2D-4D20-98EC-DE73987F107C}" type="presParOf" srcId="{436F1FA2-D85D-4719-BB81-D075600CE0EB}" destId="{756B0DE7-ACA0-4A81-9EDD-498B93FB2994}" srcOrd="1" destOrd="0" presId="urn:microsoft.com/office/officeart/2005/8/layout/orgChart1"/>
    <dgm:cxn modelId="{24F8E883-1517-45F7-BE62-D197185E29E7}" type="presParOf" srcId="{3CEC4F8B-4E4B-44CE-8FB1-46E2127AA7B6}" destId="{E2EA6B8F-2648-43B6-A77E-3E4CECE93459}" srcOrd="1" destOrd="0" presId="urn:microsoft.com/office/officeart/2005/8/layout/orgChart1"/>
    <dgm:cxn modelId="{CA9816BE-967C-417B-A386-B8893638DB53}" type="presParOf" srcId="{3CEC4F8B-4E4B-44CE-8FB1-46E2127AA7B6}" destId="{332DB183-9F60-4731-99F6-929B0A9DC68C}" srcOrd="2" destOrd="0" presId="urn:microsoft.com/office/officeart/2005/8/layout/orgChart1"/>
    <dgm:cxn modelId="{249FB7D6-BC07-458A-8AE3-60D3381041DD}" type="presParOf" srcId="{F7701DCD-72EE-48F2-991A-CFFD9E68E9A2}" destId="{6A4AE606-ECF8-49A1-BA09-651DB2EF0986}" srcOrd="2" destOrd="0" presId="urn:microsoft.com/office/officeart/2005/8/layout/orgChart1"/>
    <dgm:cxn modelId="{EBADFB84-D370-4782-854B-94F0735AE83E}" type="presParOf" srcId="{CACCDBA5-1390-400D-9FC6-D4B4F675F709}" destId="{39CB3C45-30BA-4CEB-86B0-4E866D822696}" srcOrd="6" destOrd="0" presId="urn:microsoft.com/office/officeart/2005/8/layout/orgChart1"/>
    <dgm:cxn modelId="{8E2C3528-B63B-4C93-A911-623858EF61D5}" type="presParOf" srcId="{CACCDBA5-1390-400D-9FC6-D4B4F675F709}" destId="{2D60CBC3-28C8-48C9-A137-D8C4EC001255}" srcOrd="7" destOrd="0" presId="urn:microsoft.com/office/officeart/2005/8/layout/orgChart1"/>
    <dgm:cxn modelId="{1DA76827-3CF7-417B-A338-DAD1C80729F5}" type="presParOf" srcId="{2D60CBC3-28C8-48C9-A137-D8C4EC001255}" destId="{9E16E1AB-B279-46A6-BDFC-D615EA9BA2D8}" srcOrd="0" destOrd="0" presId="urn:microsoft.com/office/officeart/2005/8/layout/orgChart1"/>
    <dgm:cxn modelId="{A4814497-4F3C-4F0B-BFB3-4F41BC50DDE0}" type="presParOf" srcId="{9E16E1AB-B279-46A6-BDFC-D615EA9BA2D8}" destId="{EB5A2EF3-DF0C-410E-A8BB-DC466AFF887B}" srcOrd="0" destOrd="0" presId="urn:microsoft.com/office/officeart/2005/8/layout/orgChart1"/>
    <dgm:cxn modelId="{D9761099-766C-477A-B18E-109787919813}" type="presParOf" srcId="{9E16E1AB-B279-46A6-BDFC-D615EA9BA2D8}" destId="{1F9C4EF7-70A1-450D-9065-FE9F045975E2}" srcOrd="1" destOrd="0" presId="urn:microsoft.com/office/officeart/2005/8/layout/orgChart1"/>
    <dgm:cxn modelId="{0AD6D7B5-179E-42AF-972A-B0419605494E}" type="presParOf" srcId="{2D60CBC3-28C8-48C9-A137-D8C4EC001255}" destId="{D3A73BF2-9FC4-40E4-BFF8-0A1DB4E3DFD7}" srcOrd="1" destOrd="0" presId="urn:microsoft.com/office/officeart/2005/8/layout/orgChart1"/>
    <dgm:cxn modelId="{662A66DE-30F8-4C96-A833-EFBE74EF62FA}" type="presParOf" srcId="{2D60CBC3-28C8-48C9-A137-D8C4EC001255}" destId="{1BC37418-F1FD-47A8-A9FE-4CBE403F4561}" srcOrd="2" destOrd="0" presId="urn:microsoft.com/office/officeart/2005/8/layout/orgChart1"/>
    <dgm:cxn modelId="{5235C66A-59B3-426E-8015-4DD2409E6599}" type="presParOf" srcId="{0C4C1D44-8415-4D00-B642-5FAF8AA7BD03}" destId="{E2C2F1E5-65DB-4304-9581-2F979CF4EEBD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B3C45-30BA-4CEB-86B0-4E866D822696}">
      <dsp:nvSpPr>
        <dsp:cNvPr id="0" name=""/>
        <dsp:cNvSpPr/>
      </dsp:nvSpPr>
      <dsp:spPr>
        <a:xfrm>
          <a:off x="3054636" y="1340721"/>
          <a:ext cx="2394628" cy="27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532"/>
              </a:lnTo>
              <a:lnTo>
                <a:pt x="2394628" y="138532"/>
              </a:lnTo>
              <a:lnTo>
                <a:pt x="2394628" y="27706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46347-DC4E-439F-87A7-A09958B5C031}">
      <dsp:nvSpPr>
        <dsp:cNvPr id="0" name=""/>
        <dsp:cNvSpPr/>
      </dsp:nvSpPr>
      <dsp:spPr>
        <a:xfrm>
          <a:off x="2231372" y="2277463"/>
          <a:ext cx="1093731" cy="695313"/>
        </a:xfrm>
        <a:custGeom>
          <a:avLst/>
          <a:gdLst/>
          <a:ahLst/>
          <a:cxnLst/>
          <a:rect l="0" t="0" r="0" b="0"/>
          <a:pathLst>
            <a:path>
              <a:moveTo>
                <a:pt x="1093731" y="0"/>
              </a:moveTo>
              <a:lnTo>
                <a:pt x="0" y="695313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D076C2-4FA8-460E-856C-3EF526CBFB40}">
      <dsp:nvSpPr>
        <dsp:cNvPr id="0" name=""/>
        <dsp:cNvSpPr/>
      </dsp:nvSpPr>
      <dsp:spPr>
        <a:xfrm>
          <a:off x="3054636" y="1340721"/>
          <a:ext cx="798209" cy="27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532"/>
              </a:lnTo>
              <a:lnTo>
                <a:pt x="798209" y="138532"/>
              </a:lnTo>
              <a:lnTo>
                <a:pt x="798209" y="27706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D6F27-BDF5-4036-A7AB-205F74955C2E}">
      <dsp:nvSpPr>
        <dsp:cNvPr id="0" name=""/>
        <dsp:cNvSpPr/>
      </dsp:nvSpPr>
      <dsp:spPr>
        <a:xfrm>
          <a:off x="2256426" y="1340721"/>
          <a:ext cx="798209" cy="277064"/>
        </a:xfrm>
        <a:custGeom>
          <a:avLst/>
          <a:gdLst/>
          <a:ahLst/>
          <a:cxnLst/>
          <a:rect l="0" t="0" r="0" b="0"/>
          <a:pathLst>
            <a:path>
              <a:moveTo>
                <a:pt x="798209" y="0"/>
              </a:moveTo>
              <a:lnTo>
                <a:pt x="798209" y="138532"/>
              </a:lnTo>
              <a:lnTo>
                <a:pt x="0" y="138532"/>
              </a:lnTo>
              <a:lnTo>
                <a:pt x="0" y="27706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B94F2-69DC-4A01-B324-F56393E0C194}">
      <dsp:nvSpPr>
        <dsp:cNvPr id="0" name=""/>
        <dsp:cNvSpPr/>
      </dsp:nvSpPr>
      <dsp:spPr>
        <a:xfrm>
          <a:off x="0" y="2277463"/>
          <a:ext cx="132265" cy="730163"/>
        </a:xfrm>
        <a:custGeom>
          <a:avLst/>
          <a:gdLst/>
          <a:ahLst/>
          <a:cxnLst/>
          <a:rect l="0" t="0" r="0" b="0"/>
          <a:pathLst>
            <a:path>
              <a:moveTo>
                <a:pt x="132265" y="0"/>
              </a:moveTo>
              <a:lnTo>
                <a:pt x="0" y="730163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758E1-536B-40FC-BAD7-3DC739597BDB}">
      <dsp:nvSpPr>
        <dsp:cNvPr id="0" name=""/>
        <dsp:cNvSpPr/>
      </dsp:nvSpPr>
      <dsp:spPr>
        <a:xfrm>
          <a:off x="660007" y="1340721"/>
          <a:ext cx="2394628" cy="277064"/>
        </a:xfrm>
        <a:custGeom>
          <a:avLst/>
          <a:gdLst/>
          <a:ahLst/>
          <a:cxnLst/>
          <a:rect l="0" t="0" r="0" b="0"/>
          <a:pathLst>
            <a:path>
              <a:moveTo>
                <a:pt x="2394628" y="0"/>
              </a:moveTo>
              <a:lnTo>
                <a:pt x="2394628" y="138532"/>
              </a:lnTo>
              <a:lnTo>
                <a:pt x="0" y="138532"/>
              </a:lnTo>
              <a:lnTo>
                <a:pt x="0" y="27706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A1F0ED-7613-4ED5-A02D-A26B5713C008}">
      <dsp:nvSpPr>
        <dsp:cNvPr id="0" name=""/>
        <dsp:cNvSpPr/>
      </dsp:nvSpPr>
      <dsp:spPr>
        <a:xfrm>
          <a:off x="2143450" y="384262"/>
          <a:ext cx="1822371" cy="956459"/>
        </a:xfrm>
        <a:prstGeom prst="rect">
          <a:avLst/>
        </a:prstGeom>
        <a:solidFill>
          <a:srgbClr val="2794B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/>
            <a:t>LIFELONG LEARNING ACTIVITIES</a:t>
          </a:r>
          <a:endParaRPr lang="en-US" sz="1400" kern="1200" dirty="0"/>
        </a:p>
      </dsp:txBody>
      <dsp:txXfrm>
        <a:off x="2143450" y="384262"/>
        <a:ext cx="1822371" cy="956459"/>
      </dsp:txXfrm>
    </dsp:sp>
    <dsp:sp modelId="{69DBD10F-0158-438F-B960-0C39AE31151E}">
      <dsp:nvSpPr>
        <dsp:cNvPr id="0" name=""/>
        <dsp:cNvSpPr/>
      </dsp:nvSpPr>
      <dsp:spPr>
        <a:xfrm>
          <a:off x="330" y="1617786"/>
          <a:ext cx="1319354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EDUCATION AND TRAINING MEASURES</a:t>
          </a:r>
        </a:p>
      </dsp:txBody>
      <dsp:txXfrm>
        <a:off x="330" y="1617786"/>
        <a:ext cx="1319354" cy="659677"/>
      </dsp:txXfrm>
    </dsp:sp>
    <dsp:sp modelId="{FA6C6562-1DFE-45C9-8565-32E820C7CD57}">
      <dsp:nvSpPr>
        <dsp:cNvPr id="0" name=""/>
        <dsp:cNvSpPr/>
      </dsp:nvSpPr>
      <dsp:spPr>
        <a:xfrm>
          <a:off x="0" y="2677788"/>
          <a:ext cx="1319354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/>
            <a:t>VOUCHERS</a:t>
          </a:r>
          <a:endParaRPr lang="en-US" sz="1500" kern="1200" dirty="0"/>
        </a:p>
      </dsp:txBody>
      <dsp:txXfrm>
        <a:off x="0" y="2677788"/>
        <a:ext cx="1319354" cy="659677"/>
      </dsp:txXfrm>
    </dsp:sp>
    <dsp:sp modelId="{E4361872-C0C2-46F7-917B-5336D2F24147}">
      <dsp:nvSpPr>
        <dsp:cNvPr id="0" name=""/>
        <dsp:cNvSpPr/>
      </dsp:nvSpPr>
      <dsp:spPr>
        <a:xfrm>
          <a:off x="1596749" y="1617786"/>
          <a:ext cx="1319354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/>
            <a:t>INFORMING AND COUNSELLING</a:t>
          </a:r>
          <a:endParaRPr lang="en-US" sz="1500" kern="1200" dirty="0"/>
        </a:p>
      </dsp:txBody>
      <dsp:txXfrm>
        <a:off x="1596749" y="1617786"/>
        <a:ext cx="1319354" cy="659677"/>
      </dsp:txXfrm>
    </dsp:sp>
    <dsp:sp modelId="{8BDBEEDC-247D-4E51-9B58-26E2EDE9C245}">
      <dsp:nvSpPr>
        <dsp:cNvPr id="0" name=""/>
        <dsp:cNvSpPr/>
      </dsp:nvSpPr>
      <dsp:spPr>
        <a:xfrm>
          <a:off x="3193168" y="1617786"/>
          <a:ext cx="1319354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/>
            <a:t>SELECTION</a:t>
          </a:r>
          <a:endParaRPr lang="en-US" sz="1500" kern="1200" dirty="0"/>
        </a:p>
      </dsp:txBody>
      <dsp:txXfrm>
        <a:off x="3193168" y="1617786"/>
        <a:ext cx="1319354" cy="659677"/>
      </dsp:txXfrm>
    </dsp:sp>
    <dsp:sp modelId="{D753C9C9-A211-45FD-81D3-5915AC4D520B}">
      <dsp:nvSpPr>
        <dsp:cNvPr id="0" name=""/>
        <dsp:cNvSpPr/>
      </dsp:nvSpPr>
      <dsp:spPr>
        <a:xfrm>
          <a:off x="2231372" y="2642938"/>
          <a:ext cx="3127833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231372" y="2642938"/>
        <a:ext cx="3127833" cy="659677"/>
      </dsp:txXfrm>
    </dsp:sp>
    <dsp:sp modelId="{EB5A2EF3-DF0C-410E-A8BB-DC466AFF887B}">
      <dsp:nvSpPr>
        <dsp:cNvPr id="0" name=""/>
        <dsp:cNvSpPr/>
      </dsp:nvSpPr>
      <dsp:spPr>
        <a:xfrm>
          <a:off x="4789587" y="1617786"/>
          <a:ext cx="1319354" cy="6596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500" kern="1200" dirty="0"/>
            <a:t>PREVENTION</a:t>
          </a:r>
          <a:endParaRPr lang="en-US" sz="1500" kern="1200" dirty="0"/>
        </a:p>
      </dsp:txBody>
      <dsp:txXfrm>
        <a:off x="4789587" y="1617786"/>
        <a:ext cx="1319354" cy="659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606DB2-0C70-5E49-A70A-B35D84E96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E1CFF2-EEBB-F940-AF08-24E405C957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D77B3-3A68-7C45-9184-6A4E2A0D3BA3}" type="datetimeFigureOut">
              <a:rPr lang="en-HR" smtClean="0"/>
              <a:t>09/29/2023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647DD3-E55E-3D45-8592-A1FCCA8A25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765A0-3F0A-5F42-B2FF-5B0DBDA03B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F3C3E-68DB-5A40-8293-67D946F46C41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984170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8EC8F-9719-CB42-961E-3EFE414B4C80}" type="datetimeFigureOut">
              <a:rPr lang="en-HR" smtClean="0"/>
              <a:t>09/29/2023</a:t>
            </a:fld>
            <a:endParaRPr lang="en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672E2-EE53-D14E-B594-340503607B2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956783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672E2-EE53-D14E-B594-340503607B2B}" type="slidenum">
              <a:rPr lang="en-HR" smtClean="0"/>
              <a:t>1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52390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672E2-EE53-D14E-B594-340503607B2B}" type="slidenum">
              <a:rPr lang="en-HR" smtClean="0"/>
              <a:t>2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760388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672E2-EE53-D14E-B594-340503607B2B}" type="slidenum">
              <a:rPr lang="en-HR" smtClean="0"/>
              <a:t>3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99658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672E2-EE53-D14E-B594-340503607B2B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492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672E2-EE53-D14E-B594-340503607B2B}" type="slidenum">
              <a:rPr lang="en-HR" smtClean="0"/>
              <a:t>7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06542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672E2-EE53-D14E-B594-340503607B2B}" type="slidenum">
              <a:rPr lang="en-HR" smtClean="0"/>
              <a:t>9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035297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EBB47C-47D2-1849-B3BE-5ACD516D6D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10"/>
            <a:ext cx="12189831" cy="68567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09CFF6-660A-7746-925C-5D7C015515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386627"/>
            <a:ext cx="9829800" cy="2208075"/>
          </a:xfrm>
        </p:spPr>
        <p:txBody>
          <a:bodyPr anchor="b"/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 err="1"/>
              <a:t>Naslov</a:t>
            </a:r>
            <a:r>
              <a:rPr lang="en-GB" dirty="0"/>
              <a:t> </a:t>
            </a:r>
            <a:r>
              <a:rPr lang="en-GB" dirty="0" err="1"/>
              <a:t>prezentacije</a:t>
            </a:r>
            <a:endParaRPr lang="en-H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077D-4627-DC4A-83E2-C5847A51D6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637882"/>
            <a:ext cx="9829800" cy="94599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Podnaslov</a:t>
            </a:r>
            <a:r>
              <a:rPr lang="en-GB" dirty="0"/>
              <a:t> </a:t>
            </a:r>
            <a:r>
              <a:rPr lang="en-GB" dirty="0" err="1"/>
              <a:t>prezentacije</a:t>
            </a:r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B7A1ED1-BF0D-4F4F-9BC1-553776FF1C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005874"/>
            <a:ext cx="9829800" cy="30757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Ime predavača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EE166FF1-5F0C-1246-AF4B-4572840405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5356627"/>
            <a:ext cx="9829800" cy="30757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Titula predavača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92ED8C85-AE43-764E-8B31-9AD156F07B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5707379"/>
            <a:ext cx="9829800" cy="30757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Datum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7C9A7C-272B-774E-B498-5C9AC4DF3A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840680"/>
            <a:ext cx="2419044" cy="8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37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10"/>
            <a:ext cx="12189831" cy="6856780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FB5AF8-69D3-5E44-A2C0-D91C53CEAC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205038"/>
            <a:ext cx="10515600" cy="2852737"/>
          </a:xfrm>
        </p:spPr>
        <p:txBody>
          <a:bodyPr anchor="b"/>
          <a:lstStyle>
            <a:lvl1pPr>
              <a:defRPr sz="4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HR" dirty="0"/>
              <a:t>Naslov</a:t>
            </a:r>
            <a:r>
              <a:rPr lang="hr-HR" dirty="0"/>
              <a:t> poglavlja/sekcije</a:t>
            </a:r>
            <a:endParaRPr lang="en-H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A34EE-02D1-4F49-9AEB-D65BEAA8DBB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148262"/>
            <a:ext cx="10515600" cy="941388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HR" dirty="0"/>
              <a:t>Ovo je </a:t>
            </a:r>
            <a:r>
              <a:rPr lang="hr-HR" dirty="0"/>
              <a:t>naslovna stranica poglavlja/sekcije 					            </a:t>
            </a:r>
            <a:r>
              <a:rPr lang="en-GB" dirty="0"/>
              <a:t>k</a:t>
            </a:r>
            <a:r>
              <a:rPr lang="en-HR" dirty="0"/>
              <a:t>oja ima svoj naslov </a:t>
            </a:r>
            <a:r>
              <a:rPr lang="en-GB" dirty="0" err="1"/>
              <a:t>i</a:t>
            </a:r>
            <a:r>
              <a:rPr lang="en-HR" dirty="0"/>
              <a:t> podnaslov</a:t>
            </a:r>
            <a:r>
              <a:rPr lang="hr-HR" dirty="0"/>
              <a:t>.</a:t>
            </a:r>
            <a:endParaRPr lang="en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594A0-0605-234F-B95C-D7D3E8932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840680"/>
            <a:ext cx="2419044" cy="8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kc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09"/>
            <a:ext cx="12189831" cy="6856780"/>
          </a:xfrm>
          <a:prstGeom prst="rect">
            <a:avLst/>
          </a:prstGeom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2AAE75-DAEB-E240-894C-251352692A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205038"/>
            <a:ext cx="10515600" cy="2852737"/>
          </a:xfrm>
        </p:spPr>
        <p:txBody>
          <a:bodyPr anchor="b"/>
          <a:lstStyle>
            <a:lvl1pPr>
              <a:defRPr sz="4000" b="0" i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HR" dirty="0"/>
              <a:t>Naslov</a:t>
            </a:r>
            <a:r>
              <a:rPr lang="hr-HR" dirty="0"/>
              <a:t> poglavlja/sekcije</a:t>
            </a:r>
            <a:endParaRPr lang="en-H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96849C1-5290-0F48-B266-4F0F85931F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148262"/>
            <a:ext cx="10515600" cy="941388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HR" dirty="0"/>
              <a:t>Ovo je </a:t>
            </a:r>
            <a:r>
              <a:rPr lang="hr-HR" dirty="0"/>
              <a:t>naslovna stranica poglavlja/sekcije 					            </a:t>
            </a:r>
            <a:r>
              <a:rPr lang="en-HR" dirty="0"/>
              <a:t>koja ima svoj naslov </a:t>
            </a:r>
            <a:r>
              <a:rPr lang="en-GB" dirty="0" err="1"/>
              <a:t>i</a:t>
            </a:r>
            <a:r>
              <a:rPr lang="en-HR" dirty="0"/>
              <a:t> podnaslov</a:t>
            </a:r>
            <a:r>
              <a:rPr lang="hr-HR" dirty="0"/>
              <a:t>.</a:t>
            </a:r>
            <a:endParaRPr lang="en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4C96F4-AE54-D843-AC5B-C6732704EF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840680"/>
            <a:ext cx="2419044" cy="8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7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kc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3492499"/>
          </a:xfrm>
          <a:prstGeom prst="rect">
            <a:avLst/>
          </a:prstGeom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30A9DD-1E75-D741-90A6-C195016A6F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205038"/>
            <a:ext cx="10515600" cy="2852737"/>
          </a:xfrm>
        </p:spPr>
        <p:txBody>
          <a:bodyPr anchor="b"/>
          <a:lstStyle>
            <a:lvl1pPr>
              <a:defRPr sz="4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HR" dirty="0"/>
              <a:t>Naslov</a:t>
            </a:r>
            <a:r>
              <a:rPr lang="hr-HR" dirty="0"/>
              <a:t> poglavlja/sekcije</a:t>
            </a:r>
            <a:endParaRPr lang="en-H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A15C55C-663A-FE43-B5B1-ED1BB1C127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148262"/>
            <a:ext cx="10515600" cy="941388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2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HR" dirty="0"/>
              <a:t>Ovo je </a:t>
            </a:r>
            <a:r>
              <a:rPr lang="hr-HR" dirty="0"/>
              <a:t>naslovna stranica poglavlja/sekcije 				                                               </a:t>
            </a:r>
            <a:r>
              <a:rPr lang="en-HR" dirty="0"/>
              <a:t>koja ima svoj naslov </a:t>
            </a:r>
            <a:r>
              <a:rPr lang="en-GB" dirty="0" err="1"/>
              <a:t>i</a:t>
            </a:r>
            <a:r>
              <a:rPr lang="en-HR" dirty="0"/>
              <a:t> podnaslov</a:t>
            </a:r>
            <a:r>
              <a:rPr lang="hr-HR" dirty="0"/>
              <a:t>.</a:t>
            </a:r>
            <a:endParaRPr lang="en-H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259D4B-0510-E04D-8FE8-70850E8374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662" y="337337"/>
            <a:ext cx="1719470" cy="58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9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2000" cy="5727034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3AB156-AAF8-104F-A8CD-4327F15A0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0" y="3365501"/>
            <a:ext cx="12191999" cy="3492499"/>
          </a:xfrm>
          <a:prstGeom prst="rect">
            <a:avLst/>
          </a:prstGeom>
          <a:ln>
            <a:noFill/>
          </a:ln>
        </p:spPr>
      </p:pic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236097" y="5920824"/>
            <a:ext cx="5613755" cy="600357"/>
          </a:xfrm>
          <a:prstGeom prst="rect">
            <a:avLst/>
          </a:prstGeom>
          <a:noFill/>
        </p:spPr>
        <p:txBody>
          <a:bodyPr wrap="square" lIns="182880" tIns="91440" rIns="182880" bIns="91440" numCol="1" anchor="t" anchorCtr="0" compatLnSpc="1">
            <a:prstTxWarp prst="textNoShape">
              <a:avLst/>
            </a:prstTxWarp>
            <a:spAutoFit/>
          </a:bodyPr>
          <a:lstStyle>
            <a:lvl1pPr marL="0" indent="0" algn="l">
              <a:lnSpc>
                <a:spcPts val="3867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slike</a:t>
            </a:r>
            <a:endParaRPr lang="en-US" dirty="0"/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864C3BEC-CFFC-D445-A523-1D554173DD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"/>
            <a:ext cx="12192000" cy="1752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369A98-3881-D347-AC13-D119488612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0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-bule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773410B-9BBF-3F48-9A64-B2160C0235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4" y="2308165"/>
            <a:ext cx="11011569" cy="3202298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6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4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2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05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CD69E-493A-C34D-B830-CE2ACD522E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 flipH="1">
            <a:off x="1" y="3365500"/>
            <a:ext cx="12192000" cy="3492499"/>
          </a:xfrm>
          <a:prstGeom prst="rect">
            <a:avLst/>
          </a:prstGeom>
          <a:ln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D28D542-4DC3-904F-A40F-0976100BEE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BFB07D-586C-0443-AC17-DC85FADF19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6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slov-buletti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10D2FF-55BD-8447-9DA0-3E61901DBC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3492499"/>
          </a:xfrm>
          <a:prstGeom prst="rect">
            <a:avLst/>
          </a:prstGeom>
          <a:ln>
            <a:noFill/>
          </a:ln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773410B-9BBF-3F48-9A64-B2160C0235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5" y="3170362"/>
            <a:ext cx="5353334" cy="3262522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8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6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4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2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05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5E591D-8A77-5241-8832-7813A2FBE3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34100" y="3170362"/>
            <a:ext cx="5353334" cy="3262522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800" b="0" i="0" baseline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6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4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2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05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1361992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2394EF42-852D-AE46-B372-AD6413E5B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1" y="2492125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85CBD6-6C71-E840-8F3E-18F4277378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662" y="337337"/>
            <a:ext cx="1719470" cy="58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8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slov-buletti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B4EDB2C-1247-A64A-95D8-A75A9B0B9B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34100" y="3170361"/>
            <a:ext cx="5353334" cy="3262523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1015D-A640-3243-8D94-91EF525661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3492499"/>
          </a:xfrm>
          <a:prstGeom prst="rect">
            <a:avLst/>
          </a:prstGeom>
          <a:ln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0092F42-B2DA-F94E-A745-C68F96503C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5" y="3170362"/>
            <a:ext cx="5353334" cy="3262522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8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rgbClr val="C00000"/>
              </a:buClr>
              <a:buSzPct val="60000"/>
              <a:buFont typeface="Wingdings" pitchFamily="2" charset="2"/>
              <a:buChar char="§"/>
              <a:defRPr sz="16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4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2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rgbClr val="C00000"/>
              </a:buClr>
              <a:buSzPct val="60000"/>
              <a:buFont typeface="Wingdings" pitchFamily="2" charset="2"/>
              <a:buChar char="§"/>
              <a:defRPr sz="105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7" name="Title Placeholder 5">
            <a:extLst>
              <a:ext uri="{FF2B5EF4-FFF2-40B4-BE49-F238E27FC236}">
                <a16:creationId xmlns:a16="http://schemas.microsoft.com/office/drawing/2014/main" id="{5D3A9074-252F-F04D-ACB1-D80983BFE2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1361992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FC79B380-935F-754C-9C51-A1C1E19765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1" y="2492125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FA72A1-861C-E744-BADF-1B6A1FA5B3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662" y="337337"/>
            <a:ext cx="1719470" cy="58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8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-tekst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94868A-B098-1A4C-8DC7-B69761D486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74" y="4522417"/>
            <a:ext cx="12185651" cy="2335583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773410B-9BBF-3F48-9A64-B2160C0235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5" y="2312624"/>
            <a:ext cx="5353334" cy="2731566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Tx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Tx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Tx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5E591D-8A77-5241-8832-7813A2FBE3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34100" y="2312624"/>
            <a:ext cx="5353334" cy="3242021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 baseline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6" name="Title Placeholder 5">
            <a:extLst>
              <a:ext uri="{FF2B5EF4-FFF2-40B4-BE49-F238E27FC236}">
                <a16:creationId xmlns:a16="http://schemas.microsoft.com/office/drawing/2014/main" id="{9EFB7A27-A9C0-2B4F-A798-B16F55B3B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504254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AEAF3D5A-CB72-194B-984D-010525E3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1" y="1634387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8B7021-7754-E945-AA1F-2EAF9991C0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0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slov-tekst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55074D6-B947-854F-9DD2-AA6358B117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34100" y="2312624"/>
            <a:ext cx="5353334" cy="3229923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08154C-A9C9-4A48-8ADC-3F4C3C05A5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 flipH="1">
            <a:off x="1" y="3365500"/>
            <a:ext cx="12192000" cy="3492499"/>
          </a:xfrm>
          <a:prstGeom prst="rect">
            <a:avLst/>
          </a:prstGeom>
          <a:ln>
            <a:noFill/>
          </a:ln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CDE57D1-7C89-844F-8665-5B30CB2DC9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5" y="2312623"/>
            <a:ext cx="5353334" cy="3229923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Tx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Tx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Tx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8" name="Title Placeholder 5">
            <a:extLst>
              <a:ext uri="{FF2B5EF4-FFF2-40B4-BE49-F238E27FC236}">
                <a16:creationId xmlns:a16="http://schemas.microsoft.com/office/drawing/2014/main" id="{DAABE62A-7297-014A-AF10-6C75FEF9A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504254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66B8AF3-A44F-334E-BE09-FD89AD52E9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1" y="1634387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55FA2E-3D47-D74E-8DEC-9EF6E7FE6E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bule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7182E1-D18D-054C-894E-A2BBB36053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09"/>
            <a:ext cx="12189831" cy="6856779"/>
          </a:xfrm>
          <a:prstGeom prst="rect">
            <a:avLst/>
          </a:prstGeom>
          <a:ln>
            <a:noFill/>
          </a:ln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DDFD23-0A69-3F4D-97A2-C910F82524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4" y="2308165"/>
            <a:ext cx="11011569" cy="3202298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9" name="Title Placeholder 5">
            <a:extLst>
              <a:ext uri="{FF2B5EF4-FFF2-40B4-BE49-F238E27FC236}">
                <a16:creationId xmlns:a16="http://schemas.microsoft.com/office/drawing/2014/main" id="{5FE64B92-0124-D34A-966B-C146BC130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4541CA54-4C96-B446-9786-1EAE5C5488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D9FFE1-4D44-1B4E-AA21-E529AC468B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12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buletti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A54801-B557-F04A-8339-CF5F050126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5" y="609"/>
            <a:ext cx="12189829" cy="6856779"/>
          </a:xfrm>
          <a:prstGeom prst="rect">
            <a:avLst/>
          </a:prstGeom>
          <a:ln>
            <a:noFill/>
          </a:ln>
        </p:spPr>
      </p:pic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79032BD-8172-0849-ADA6-6E5C85C2C5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5865" y="2308164"/>
            <a:ext cx="5353335" cy="3576569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011AC02-885F-8447-A23A-D8C2EF024A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308164"/>
            <a:ext cx="5353335" cy="3576570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D1D6D0CA-A85D-AC4E-A132-DE35188577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A70122-877A-7E4F-9BC9-D7E34A9DBF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61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tekst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F95DCC-FD03-754B-83C3-74401B735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09"/>
            <a:ext cx="12189831" cy="6856779"/>
          </a:xfrm>
          <a:prstGeom prst="rect">
            <a:avLst/>
          </a:prstGeom>
          <a:ln>
            <a:noFill/>
          </a:ln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773410B-9BBF-3F48-9A64-B2160C0235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5865" y="2308164"/>
            <a:ext cx="5353334" cy="3298551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100000"/>
              </a:lnSpc>
              <a:spcBef>
                <a:spcPts val="1110"/>
              </a:spcBef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Tx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Tx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Tx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Tx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5E591D-8A77-5241-8832-7813A2FBE3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34100" y="2308164"/>
            <a:ext cx="5353334" cy="3310650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100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AC28BCB1-D2BF-C140-9D29-7C7108198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1F9F10-840B-E74A-B9FF-CA25D085F6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20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slov-tekst 2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F95DCC-FD03-754B-83C3-74401B735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4" y="609"/>
            <a:ext cx="12189831" cy="6856779"/>
          </a:xfrm>
          <a:prstGeom prst="rect">
            <a:avLst/>
          </a:prstGeom>
          <a:ln>
            <a:noFill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5E591D-8A77-5241-8832-7813A2FBE3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34100" y="2308164"/>
            <a:ext cx="5353334" cy="3310650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57150" indent="0">
              <a:lnSpc>
                <a:spcPct val="100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174625" indent="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2pPr>
            <a:lvl3pPr marL="2889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3pPr>
            <a:lvl4pPr marL="4032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4pPr>
            <a:lvl5pPr marL="517525" indent="0">
              <a:buClr>
                <a:schemeClr val="bg1"/>
              </a:buClr>
              <a:buSzPct val="60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Raleway Light" panose="020B0403030101060003" pitchFamily="34" charset="77"/>
                <a:cs typeface="Raleway Light" panose="020B0403030101060003" pitchFamily="34" charset="77"/>
              </a:defRPr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A00FE21-ECE1-6542-A31D-786B21D814B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5865" y="2308164"/>
            <a:ext cx="5353334" cy="4164825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626A14E5-8F03-CB46-8E60-5DF3025DDA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A02CF9-63B4-2F48-8B85-9A80751850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4628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15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-desno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CF12568-7B78-AB48-827B-9A2DF1019D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1681566"/>
            <a:ext cx="4375103" cy="214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D9CAD08-D73E-7545-87F9-60CAF1DF4B7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72698"/>
            <a:ext cx="5353334" cy="5912604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74639483-DB0B-5646-B468-54ACD76059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4007710"/>
            <a:ext cx="4374719" cy="976520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0C4F11-FDB4-534B-B839-3873EF31BC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09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-desno bule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810F445-8D59-AC46-A6D2-548517840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D9CAD08-D73E-7545-87F9-60CAF1DF4B7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72698"/>
            <a:ext cx="5353334" cy="5912604"/>
          </a:xfrm>
          <a:prstGeom prst="rect">
            <a:avLst/>
          </a:prstGeom>
          <a:noFill/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800100" indent="-342900">
              <a:buClr>
                <a:srgbClr val="C00000"/>
              </a:buClr>
              <a:buFont typeface="Wingdings" pitchFamily="2" charset="2"/>
              <a:buChar char="§"/>
              <a:defRPr sz="16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1200150" indent="-285750">
              <a:buClr>
                <a:srgbClr val="C00000"/>
              </a:buClr>
              <a:buFont typeface="Wingdings" pitchFamily="2" charset="2"/>
              <a:buChar char="§"/>
              <a:defRPr sz="14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657350" indent="-285750">
              <a:buClr>
                <a:srgbClr val="C00000"/>
              </a:buClr>
              <a:buFont typeface="Wingdings" pitchFamily="2" charset="2"/>
              <a:buChar char="§"/>
              <a:defRPr sz="12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2114550" indent="-285750">
              <a:buClr>
                <a:srgbClr val="C00000"/>
              </a:buClr>
              <a:buFont typeface="Wingdings" pitchFamily="2" charset="2"/>
              <a:buChar char="§"/>
              <a:defRPr sz="105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5" name="Title Placeholder 5">
            <a:extLst>
              <a:ext uri="{FF2B5EF4-FFF2-40B4-BE49-F238E27FC236}">
                <a16:creationId xmlns:a16="http://schemas.microsoft.com/office/drawing/2014/main" id="{FC88A61D-199E-F84C-913C-40CFA22CD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1681566"/>
            <a:ext cx="4375103" cy="214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FB12A2DF-20F6-BE41-B29F-9D6A7CD6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4007710"/>
            <a:ext cx="4374719" cy="976520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4521AF-CBD9-6349-932C-60C50E5AE9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32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_tekst-buletti des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0C505E-DDEC-AC48-822B-CCE4B879BB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D9CAD08-D73E-7545-87F9-60CAF1DF4B7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771972"/>
            <a:ext cx="5353334" cy="4613330"/>
          </a:xfrm>
          <a:prstGeom prst="rect">
            <a:avLst/>
          </a:prstGeom>
          <a:noFill/>
        </p:spPr>
        <p:txBody>
          <a:bodyPr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18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800100" indent="-342900">
              <a:buClr>
                <a:srgbClr val="C00000"/>
              </a:buClr>
              <a:buFont typeface="Wingdings" pitchFamily="2" charset="2"/>
              <a:buChar char="§"/>
              <a:defRPr sz="16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1200150" indent="-285750">
              <a:buClr>
                <a:srgbClr val="C00000"/>
              </a:buClr>
              <a:buFont typeface="Wingdings" pitchFamily="2" charset="2"/>
              <a:buChar char="§"/>
              <a:defRPr sz="14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657350" indent="-285750">
              <a:buClr>
                <a:srgbClr val="C00000"/>
              </a:buClr>
              <a:buFont typeface="Wingdings" pitchFamily="2" charset="2"/>
              <a:buChar char="§"/>
              <a:defRPr sz="12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2114550" indent="-285750">
              <a:buClr>
                <a:srgbClr val="C00000"/>
              </a:buClr>
              <a:buFont typeface="Wingdings" pitchFamily="2" charset="2"/>
              <a:buChar char="§"/>
              <a:defRPr sz="105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ABDA55-985C-BB4B-936E-AC34C072CA8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866" y="2308165"/>
            <a:ext cx="4375103" cy="335268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17" name="Title Placeholder 5">
            <a:extLst>
              <a:ext uri="{FF2B5EF4-FFF2-40B4-BE49-F238E27FC236}">
                <a16:creationId xmlns:a16="http://schemas.microsoft.com/office/drawing/2014/main" id="{4CBBB73E-2BC3-F843-8F4E-090CE7087C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455613"/>
            <a:ext cx="4374720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785C3B04-68D9-9447-B224-8F3C3E6321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601788"/>
            <a:ext cx="4374719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F2EAB3-9D7E-6348-BF32-C1CDC138AF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11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_tekst-buletti des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1291A1D-2F45-0C40-A738-8BB455B5E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869052B-2780-B24B-A5D7-F5C4145FBC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472698"/>
            <a:ext cx="5353334" cy="5912604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endParaRPr lang="en-US" noProof="0" dirty="0"/>
          </a:p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9C4798-481C-F54F-B972-2EEE67B30F6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866" y="2308165"/>
            <a:ext cx="4375103" cy="3352680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12" name="Title Placeholder 5">
            <a:extLst>
              <a:ext uri="{FF2B5EF4-FFF2-40B4-BE49-F238E27FC236}">
                <a16:creationId xmlns:a16="http://schemas.microsoft.com/office/drawing/2014/main" id="{A5650823-FD45-614A-89A1-843116051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455613"/>
            <a:ext cx="4374720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77835DDB-59B7-1148-BA9B-83ED8781B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4374719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62F4EA-E5BE-B44F-B682-2A6AA5778D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0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 buletti lijevo-slika des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C3E70B-40F7-0041-8196-F4CA1CCD3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350042" y="0"/>
            <a:ext cx="6841957" cy="6858000"/>
          </a:xfrm>
          <a:prstGeom prst="rect">
            <a:avLst/>
          </a:prstGeom>
          <a:noFill/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5F4A347-F457-F943-B377-75D1C6B3B4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007" y="2308165"/>
            <a:ext cx="4374719" cy="3491056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4" name="Title Placeholder 5">
            <a:extLst>
              <a:ext uri="{FF2B5EF4-FFF2-40B4-BE49-F238E27FC236}">
                <a16:creationId xmlns:a16="http://schemas.microsoft.com/office/drawing/2014/main" id="{D838AE97-E31C-F742-80CF-913F41567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455613"/>
            <a:ext cx="4374720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3B0E96DB-AD6C-584C-AD90-5132E6784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01788"/>
            <a:ext cx="4374719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FF41BA-2505-2945-B3A4-4D938CF385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47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 buletti lijevo-graf des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B93C04C0-42FB-234E-B651-77842291393A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5650523" y="450851"/>
            <a:ext cx="6065612" cy="5695950"/>
          </a:xfrm>
          <a:prstGeom prst="rect">
            <a:avLst/>
          </a:prstGeom>
          <a:solidFill>
            <a:schemeClr val="bg1"/>
          </a:solidFill>
        </p:spPr>
        <p:txBody>
          <a:bodyPr anchor="t" anchorCtr="0"/>
          <a:lstStyle>
            <a:lvl1pPr marL="0" indent="0" algn="ctr">
              <a:buNone/>
              <a:defRPr sz="12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 err="1"/>
              <a:t>Kliknuti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ikonu</a:t>
            </a:r>
            <a:r>
              <a:rPr lang="en-US" dirty="0"/>
              <a:t> za </a:t>
            </a:r>
            <a:r>
              <a:rPr lang="en-US" dirty="0" err="1"/>
              <a:t>dodati</a:t>
            </a:r>
            <a:r>
              <a:rPr lang="en-US" dirty="0"/>
              <a:t> </a:t>
            </a:r>
            <a:r>
              <a:rPr lang="en-US" dirty="0" err="1"/>
              <a:t>graf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0813F5-7BF7-7D49-9F1E-AA9AF24BD2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ADEF461-4010-3E41-BF2C-A84985B5C6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007" y="2308165"/>
            <a:ext cx="4374719" cy="3491056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4" name="Title Placeholder 5">
            <a:extLst>
              <a:ext uri="{FF2B5EF4-FFF2-40B4-BE49-F238E27FC236}">
                <a16:creationId xmlns:a16="http://schemas.microsoft.com/office/drawing/2014/main" id="{EB4AE2E2-A7E7-604F-A558-C392B740B7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455613"/>
            <a:ext cx="4374720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23A4081-0800-D44E-9DCC-10EDFE234B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01788"/>
            <a:ext cx="4374719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E08959-43DD-4F4B-B36F-023FA7381D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95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 buletti lijevo-tablica des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8C27DA-1540-1C45-8FF8-281ADF2E66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6289882" cy="6858000"/>
          </a:xfrm>
          <a:prstGeom prst="rect">
            <a:avLst/>
          </a:prstGeom>
        </p:spPr>
      </p:pic>
      <p:sp>
        <p:nvSpPr>
          <p:cNvPr id="10" name="Table Placeholder 6">
            <a:extLst>
              <a:ext uri="{FF2B5EF4-FFF2-40B4-BE49-F238E27FC236}">
                <a16:creationId xmlns:a16="http://schemas.microsoft.com/office/drawing/2014/main" id="{51722CFE-1B9A-8C40-9265-49350F8438C7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650523" y="455612"/>
            <a:ext cx="6065612" cy="5691187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2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 err="1"/>
              <a:t>Kliknuti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ikonu</a:t>
            </a:r>
            <a:r>
              <a:rPr lang="en-US" dirty="0"/>
              <a:t> za </a:t>
            </a:r>
            <a:r>
              <a:rPr lang="en-US" dirty="0" err="1"/>
              <a:t>dodati</a:t>
            </a:r>
            <a:r>
              <a:rPr lang="en-US" dirty="0"/>
              <a:t> </a:t>
            </a:r>
            <a:r>
              <a:rPr lang="en-US" dirty="0" err="1"/>
              <a:t>tablicu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63C5A15-04D1-F24E-88EE-049F30BE51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007" y="2308165"/>
            <a:ext cx="4374719" cy="3491056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60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4032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5175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631825" indent="-114300">
              <a:buClr>
                <a:schemeClr val="bg1"/>
              </a:buClr>
              <a:buSzPct val="60000"/>
              <a:buFont typeface="Wingdings" pitchFamily="2" charset="2"/>
              <a:buChar char="§"/>
              <a:defRPr sz="105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err="1"/>
              <a:t>Razina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Razina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Razina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Razina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Razina</a:t>
            </a:r>
            <a:r>
              <a:rPr lang="en-US" dirty="0"/>
              <a:t> 5</a:t>
            </a:r>
          </a:p>
        </p:txBody>
      </p:sp>
      <p:sp>
        <p:nvSpPr>
          <p:cNvPr id="15" name="Title Placeholder 5">
            <a:extLst>
              <a:ext uri="{FF2B5EF4-FFF2-40B4-BE49-F238E27FC236}">
                <a16:creationId xmlns:a16="http://schemas.microsoft.com/office/drawing/2014/main" id="{2F0E9408-3027-2B4C-9EFC-713A648F5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6" y="455613"/>
            <a:ext cx="4374720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B10F4FD-A705-4D4C-95B2-F08229672A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01788"/>
            <a:ext cx="4374719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0424EA-4D46-8749-B207-7B447D749E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48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51" y="610"/>
            <a:ext cx="12184897" cy="6856780"/>
          </a:xfrm>
          <a:prstGeom prst="rect">
            <a:avLst/>
          </a:prstGeom>
        </p:spPr>
      </p:pic>
      <p:sp>
        <p:nvSpPr>
          <p:cNvPr id="3" name="Title Placeholder 5">
            <a:extLst>
              <a:ext uri="{FF2B5EF4-FFF2-40B4-BE49-F238E27FC236}">
                <a16:creationId xmlns:a16="http://schemas.microsoft.com/office/drawing/2014/main" id="{886500BD-595E-2B49-911D-2F91412084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938303" y="2854512"/>
            <a:ext cx="7682443" cy="95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B6C00F10-A367-D043-8E27-CB86491FB1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8303" y="3962739"/>
            <a:ext cx="6212006" cy="841609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53CEDA-909B-E94D-83C1-0B786A737B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8303" y="801470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82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996"/>
            <a:ext cx="12184897" cy="6854004"/>
          </a:xfrm>
          <a:prstGeom prst="rect">
            <a:avLst/>
          </a:prstGeom>
        </p:spPr>
      </p:pic>
      <p:sp>
        <p:nvSpPr>
          <p:cNvPr id="9" name="Title Placeholder 5">
            <a:extLst>
              <a:ext uri="{FF2B5EF4-FFF2-40B4-BE49-F238E27FC236}">
                <a16:creationId xmlns:a16="http://schemas.microsoft.com/office/drawing/2014/main" id="{0D97E39E-3ED3-274C-8C50-72B714456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1361992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CE1FDCE3-2983-C348-904B-A5122CF0F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1" y="2492125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C413F2-7C76-9449-A2E1-52767E17BB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41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06422"/>
            <a:ext cx="12184897" cy="175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411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" y="0"/>
            <a:ext cx="12184890" cy="175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607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996"/>
            <a:ext cx="12184896" cy="6854004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F6DE518A-E12D-ED47-B6B8-139A731DA0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938303" y="2854512"/>
            <a:ext cx="7682443" cy="95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4BEE3A0-D769-9C4E-BF13-28CADB8912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8303" y="3962739"/>
            <a:ext cx="6212006" cy="841609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12A4FA-FA45-C341-9978-67324740BC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82316" y="5920493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96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996"/>
            <a:ext cx="9169066" cy="6854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B84416-4047-8C4A-BB86-2F71001182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05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rijelaz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0E31D5-25C9-1B45-83B9-1B2321DF9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600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29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gore-tablica dol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9E737B2D-F6FD-8147-9F47-22CAA0AAC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5" name="Table Placeholder 11">
            <a:extLst>
              <a:ext uri="{FF2B5EF4-FFF2-40B4-BE49-F238E27FC236}">
                <a16:creationId xmlns:a16="http://schemas.microsoft.com/office/drawing/2014/main" id="{35BA5B30-61A7-1D45-9A63-D3BA3F5F0C5A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475864" y="2308164"/>
            <a:ext cx="11011183" cy="326049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tablicu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33C80B-992F-544C-9A2A-CC319F3ACE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1" y="4522417"/>
            <a:ext cx="12191999" cy="2335583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0724D4-E6D1-7044-9FC8-1EE24343EA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3832" y="6121867"/>
            <a:ext cx="6689557" cy="326233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1094C0D2-8F76-914D-B02C-59304A7205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F66163-B411-814E-9C30-A961461685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582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gore-graf dol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2">
            <a:extLst>
              <a:ext uri="{FF2B5EF4-FFF2-40B4-BE49-F238E27FC236}">
                <a16:creationId xmlns:a16="http://schemas.microsoft.com/office/drawing/2014/main" id="{7987B913-D13F-8642-8654-79B8111C17D2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475865" y="2308164"/>
            <a:ext cx="11011182" cy="3260498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12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graf</a:t>
            </a:r>
            <a:endParaRPr lang="en-GB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D41E98-A3D9-5644-BCC1-356CC91E4A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1" y="4522417"/>
            <a:ext cx="12191999" cy="2335583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F37D605-3940-814D-AD50-3720A07D91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3832" y="6121867"/>
            <a:ext cx="6689557" cy="326233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7" name="Title Placeholder 5">
            <a:extLst>
              <a:ext uri="{FF2B5EF4-FFF2-40B4-BE49-F238E27FC236}">
                <a16:creationId xmlns:a16="http://schemas.microsoft.com/office/drawing/2014/main" id="{381B25E1-338E-EE4B-9708-FAF07DBD31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564C0795-B852-DD4C-BE82-DCD1F6CC0D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913978-B7B2-664C-93E3-4969A6EAF8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437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gore-sadržaj dol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164C82-7833-BA4E-8A41-B10189DC5B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5864" y="2308164"/>
            <a:ext cx="11011569" cy="326049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Kliknuti</a:t>
            </a:r>
            <a:r>
              <a:rPr lang="en-US" dirty="0"/>
              <a:t> za </a:t>
            </a:r>
            <a:r>
              <a:rPr lang="en-US" dirty="0" err="1"/>
              <a:t>dodati</a:t>
            </a:r>
            <a:r>
              <a:rPr lang="en-US" dirty="0"/>
              <a:t> </a:t>
            </a:r>
            <a:r>
              <a:rPr lang="en-US" dirty="0" err="1"/>
              <a:t>sadržaj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FB631C-87B1-AE44-A28C-FDB69261D5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1" y="4522417"/>
            <a:ext cx="12191999" cy="2335583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B32E03-E55A-C44E-A3C4-26E4689145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3832" y="6121867"/>
            <a:ext cx="6689557" cy="326233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22" name="Title Placeholder 5">
            <a:extLst>
              <a:ext uri="{FF2B5EF4-FFF2-40B4-BE49-F238E27FC236}">
                <a16:creationId xmlns:a16="http://schemas.microsoft.com/office/drawing/2014/main" id="{99275A83-DCD9-AD47-9362-AB37585AF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75865" y="455613"/>
            <a:ext cx="11011569" cy="100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 sz="3000" b="0" i="0">
                <a:solidFill>
                  <a:srgbClr val="39454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Naslov</a:t>
            </a:r>
            <a:endParaRPr lang="en-GB" dirty="0"/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3255A5CC-0C84-9344-80F8-D706EED334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1601788"/>
            <a:ext cx="11011183" cy="568325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b="0" i="0">
                <a:solidFill>
                  <a:srgbClr val="46464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Podnaslov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53AA6D-4211-F249-9F66-0F75AF1A26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864" y="5959628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17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</p:spPr>
        <p:txBody>
          <a:bodyPr vert="horz" lIns="91420" tIns="45710" rIns="91420" bIns="45710">
            <a:normAutofit/>
          </a:bodyPr>
          <a:lstStyle>
            <a:lvl1pPr marL="0" indent="0" algn="ctr">
              <a:buNone/>
              <a:defRPr sz="1200" b="0" i="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noProof="0" dirty="0" err="1"/>
              <a:t>Kliknuti</a:t>
            </a:r>
            <a:r>
              <a:rPr lang="en-US" noProof="0" dirty="0"/>
              <a:t> </a:t>
            </a:r>
            <a:r>
              <a:rPr lang="en-US" noProof="0" dirty="0" err="1"/>
              <a:t>na</a:t>
            </a:r>
            <a:r>
              <a:rPr lang="en-US" noProof="0" dirty="0"/>
              <a:t> </a:t>
            </a:r>
            <a:r>
              <a:rPr lang="en-US" noProof="0" dirty="0" err="1"/>
              <a:t>ikonu</a:t>
            </a:r>
            <a:r>
              <a:rPr lang="en-US" noProof="0" dirty="0"/>
              <a:t> za </a:t>
            </a:r>
            <a:r>
              <a:rPr lang="en-US" noProof="0" dirty="0" err="1"/>
              <a:t>dodati</a:t>
            </a:r>
            <a:r>
              <a:rPr lang="en-US" noProof="0" dirty="0"/>
              <a:t> </a:t>
            </a:r>
            <a:r>
              <a:rPr lang="en-US" noProof="0" dirty="0" err="1"/>
              <a:t>sliku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7953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ADB5CE-957C-A24B-8535-40659EDA7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51" y="610"/>
            <a:ext cx="12184897" cy="68567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BD9144C-E775-2A40-9D78-E12C09018A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205038"/>
            <a:ext cx="10515600" cy="2852737"/>
          </a:xfrm>
        </p:spPr>
        <p:txBody>
          <a:bodyPr anchor="ctr"/>
          <a:lstStyle>
            <a:lvl1pPr>
              <a:defRPr sz="4000" b="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“</a:t>
            </a:r>
            <a:r>
              <a:rPr lang="en-GB" dirty="0" err="1"/>
              <a:t>Citat</a:t>
            </a:r>
            <a:r>
              <a:rPr lang="en-GB" dirty="0"/>
              <a:t>.”</a:t>
            </a:r>
            <a:endParaRPr lang="en-H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BA4F6FB-818C-6F44-8BAE-630B41A306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321508"/>
            <a:ext cx="10515600" cy="768142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Ime </a:t>
            </a:r>
            <a:r>
              <a:rPr lang="en-GB" dirty="0" err="1"/>
              <a:t>autora</a:t>
            </a:r>
            <a:r>
              <a:rPr lang="en-GB" dirty="0"/>
              <a:t> </a:t>
            </a:r>
            <a:r>
              <a:rPr lang="en-GB" dirty="0" err="1"/>
              <a:t>citata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F139A7-8667-FA4A-99E0-5686E96E29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850" y="836941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73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ala na pažn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78E569-281F-8940-BBE8-96A56921A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1084" y="610"/>
            <a:ext cx="12189831" cy="685678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DBB7-2728-5D44-91E1-8E4095367E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4300" y="4947211"/>
            <a:ext cx="6883400" cy="48433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HR" dirty="0"/>
              <a:t>Hvala Vam na pažnji!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D168EB-C821-C74A-BE1F-0E067B0CFF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0780" y="5844289"/>
            <a:ext cx="1750438" cy="6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1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BE53-B695-DE4D-A1E1-8E04D987A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Naslov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139422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706" r:id="rId3"/>
    <p:sldLayoutId id="2147483707" r:id="rId4"/>
    <p:sldLayoutId id="2147483665" r:id="rId5"/>
    <p:sldLayoutId id="2147483720" r:id="rId6"/>
    <p:sldLayoutId id="2147483721" r:id="rId7"/>
    <p:sldLayoutId id="2147483724" r:id="rId8"/>
    <p:sldLayoutId id="2147483722" r:id="rId9"/>
    <p:sldLayoutId id="2147483723" r:id="rId10"/>
    <p:sldLayoutId id="2147483699" r:id="rId11"/>
    <p:sldLayoutId id="2147483708" r:id="rId12"/>
    <p:sldLayoutId id="2147483716" r:id="rId13"/>
    <p:sldLayoutId id="2147483726" r:id="rId14"/>
    <p:sldLayoutId id="2147483717" r:id="rId15"/>
    <p:sldLayoutId id="2147483718" r:id="rId16"/>
    <p:sldLayoutId id="2147483719" r:id="rId17"/>
    <p:sldLayoutId id="2147483725" r:id="rId18"/>
    <p:sldLayoutId id="2147483692" r:id="rId19"/>
    <p:sldLayoutId id="2147483712" r:id="rId20"/>
    <p:sldLayoutId id="2147483713" r:id="rId21"/>
    <p:sldLayoutId id="2147483698" r:id="rId22"/>
    <p:sldLayoutId id="2147483727" r:id="rId23"/>
    <p:sldLayoutId id="2147483731" r:id="rId24"/>
    <p:sldLayoutId id="2147483732" r:id="rId25"/>
    <p:sldLayoutId id="2147483728" r:id="rId26"/>
    <p:sldLayoutId id="2147483729" r:id="rId27"/>
    <p:sldLayoutId id="2147483730" r:id="rId28"/>
    <p:sldLayoutId id="2147483709" r:id="rId29"/>
    <p:sldLayoutId id="2147483710" r:id="rId30"/>
    <p:sldLayoutId id="2147483711" r:id="rId31"/>
    <p:sldLayoutId id="2147483666" r:id="rId32"/>
    <p:sldLayoutId id="2147483714" r:id="rId33"/>
    <p:sldLayoutId id="2147483677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39454F"/>
          </a:solidFill>
          <a:latin typeface="Raleway Medium" panose="020B05030301010600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200" b="0" i="0" kern="1200">
          <a:solidFill>
            <a:schemeClr val="bg1"/>
          </a:solidFill>
          <a:latin typeface="Raleway Light" panose="020B04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200" b="0" i="0" kern="1200">
          <a:solidFill>
            <a:schemeClr val="bg1"/>
          </a:solidFill>
          <a:latin typeface="Raleway Light" panose="020B04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Raleway Light" panose="020B04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Raleway Light" panose="020B04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Raleway Light" panose="020B04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://www.hzz.hr/" TargetMode="External"/><Relationship Id="rId4" Type="http://schemas.openxmlformats.org/officeDocument/2006/relationships/hyperlink" Target="http://www.dzs.h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jere.h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zz.hr/" TargetMode="External"/><Relationship Id="rId2" Type="http://schemas.openxmlformats.org/officeDocument/2006/relationships/hyperlink" Target="mailto:hzz@hzz.hr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524D-9805-AB44-901F-166B6B61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72" y="2019332"/>
            <a:ext cx="9750657" cy="264235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FFFFFF"/>
                </a:solidFill>
                <a:effectLst/>
              </a:rPr>
              <a:t>CROATIAN EMPLOYMENT </a:t>
            </a:r>
            <a:r>
              <a:rPr lang="en-GB" sz="3600" dirty="0" smtClean="0">
                <a:solidFill>
                  <a:srgbClr val="FFFFFF"/>
                </a:solidFill>
                <a:effectLst/>
              </a:rPr>
              <a:t>SERVICE</a:t>
            </a:r>
            <a:r>
              <a:rPr lang="hr-HR" sz="3600" dirty="0" smtClean="0">
                <a:solidFill>
                  <a:srgbClr val="FFFFFF"/>
                </a:solidFill>
                <a:effectLst/>
              </a:rPr>
              <a:t/>
            </a:r>
            <a:br>
              <a:rPr lang="hr-HR" sz="3600" dirty="0" smtClean="0">
                <a:solidFill>
                  <a:srgbClr val="FFFFFF"/>
                </a:solidFill>
                <a:effectLst/>
              </a:rPr>
            </a:br>
            <a:r>
              <a:rPr lang="hr-HR" sz="3600" dirty="0" smtClean="0">
                <a:solidFill>
                  <a:srgbClr val="FFFFFF"/>
                </a:solidFill>
                <a:effectLst/>
              </a:rPr>
              <a:t/>
            </a:r>
            <a:br>
              <a:rPr lang="hr-HR" sz="3600" dirty="0" smtClean="0">
                <a:solidFill>
                  <a:srgbClr val="FFFFFF"/>
                </a:solidFill>
                <a:effectLst/>
              </a:rPr>
            </a:br>
            <a:r>
              <a:rPr lang="en-US" sz="3600" b="1" dirty="0">
                <a:solidFill>
                  <a:srgbClr val="FFFFFF"/>
                </a:solidFill>
              </a:rPr>
              <a:t>Information and motivation of unemployed persons about upskilling opportunities </a:t>
            </a:r>
            <a:endParaRPr lang="en-GB" sz="3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CDF756-F593-4D4A-A920-3710D3F7F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640" y="5070203"/>
            <a:ext cx="10515600" cy="1308294"/>
          </a:xfrm>
        </p:spPr>
        <p:txBody>
          <a:bodyPr/>
          <a:lstStyle/>
          <a:p>
            <a:endParaRPr lang="hr-HR" dirty="0">
              <a:solidFill>
                <a:srgbClr val="FFFFFF"/>
              </a:solidFill>
              <a:effectLst/>
              <a:latin typeface="Helvetica" pitchFamily="2" charset="0"/>
            </a:endParaRPr>
          </a:p>
          <a:p>
            <a:r>
              <a:rPr lang="hr-HR" sz="1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Kristina Mazalin, senior expert adviser, Career Guidance and Education Department</a:t>
            </a:r>
          </a:p>
          <a:p>
            <a:r>
              <a:rPr lang="en-GB" sz="1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Zagreb</a:t>
            </a:r>
            <a:r>
              <a:rPr lang="en-GB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, </a:t>
            </a:r>
            <a:r>
              <a:rPr lang="hr-HR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2 October </a:t>
            </a:r>
            <a:r>
              <a:rPr lang="en-GB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202</a:t>
            </a:r>
            <a:r>
              <a:rPr lang="hr-HR" sz="1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3</a:t>
            </a:r>
          </a:p>
          <a:p>
            <a:endParaRPr lang="en-GB" sz="2000" dirty="0">
              <a:solidFill>
                <a:srgbClr val="FFFFFF"/>
              </a:solidFill>
              <a:effectLst/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B0BCB4-0855-684D-B7FC-03CB226B2D5F}"/>
              </a:ext>
            </a:extLst>
          </p:cNvPr>
          <p:cNvSpPr txBox="1"/>
          <p:nvPr/>
        </p:nvSpPr>
        <p:spPr bwMode="auto">
          <a:xfrm>
            <a:off x="-550718" y="419792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</p:spTree>
    <p:extLst>
      <p:ext uri="{BB962C8B-B14F-4D97-AF65-F5344CB8AC3E}">
        <p14:creationId xmlns:p14="http://schemas.microsoft.com/office/powerpoint/2010/main" val="1220834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D8CCD6E4-B2B7-DE4A-8A5F-A091EC3C1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381" y="-1"/>
            <a:ext cx="4596620" cy="467801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2401D0E-7032-5947-BFED-9AB8235ED0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6834" y="448010"/>
            <a:ext cx="4691063" cy="565150"/>
          </a:xfrm>
        </p:spPr>
        <p:txBody>
          <a:bodyPr>
            <a:normAutofit/>
          </a:bodyPr>
          <a:lstStyle/>
          <a:p>
            <a:r>
              <a:rPr lang="hr-HR" sz="3200" dirty="0" err="1">
                <a:solidFill>
                  <a:schemeClr val="bg1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About</a:t>
            </a:r>
            <a:r>
              <a:rPr lang="hr-HR" sz="3200" dirty="0">
                <a:solidFill>
                  <a:schemeClr val="bg1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Croatia</a:t>
            </a:r>
            <a:endParaRPr lang="hr-HR" sz="32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C4FFAF-55C3-274E-8B23-D3D7EFCB2026}"/>
              </a:ext>
            </a:extLst>
          </p:cNvPr>
          <p:cNvSpPr txBox="1"/>
          <p:nvPr/>
        </p:nvSpPr>
        <p:spPr bwMode="auto">
          <a:xfrm>
            <a:off x="-881349" y="22033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4CC1BB-B44B-1A43-AAFF-254F728DFEE4}"/>
              </a:ext>
            </a:extLst>
          </p:cNvPr>
          <p:cNvSpPr txBox="1"/>
          <p:nvPr/>
        </p:nvSpPr>
        <p:spPr bwMode="auto">
          <a:xfrm>
            <a:off x="-209320" y="187286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hr-HR" sz="2200" dirty="0" err="1"/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377CCE3E-F6C1-DE42-8B3C-E7372B387519}"/>
              </a:ext>
            </a:extLst>
          </p:cNvPr>
          <p:cNvSpPr txBox="1">
            <a:spLocks/>
          </p:cNvSpPr>
          <p:nvPr/>
        </p:nvSpPr>
        <p:spPr bwMode="auto">
          <a:xfrm>
            <a:off x="7835535" y="4972943"/>
            <a:ext cx="4356465" cy="1911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Area of ​​the Republic of Croatia (56,594 km2)</a:t>
            </a:r>
          </a:p>
          <a:p>
            <a:pPr>
              <a:defRPr/>
            </a:pP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Population: 3</a:t>
            </a:r>
            <a:r>
              <a:rPr lang="hr-HR" sz="1600" b="1" dirty="0">
                <a:solidFill>
                  <a:srgbClr val="2794BF"/>
                </a:solidFill>
                <a:cs typeface="Arial" charset="0"/>
              </a:rPr>
              <a:t>,</a:t>
            </a:r>
            <a:r>
              <a:rPr lang="en-US" sz="1600" b="1" dirty="0" smtClean="0">
                <a:solidFill>
                  <a:srgbClr val="2794BF"/>
                </a:solidFill>
                <a:cs typeface="Arial" charset="0"/>
              </a:rPr>
              <a:t>8</a:t>
            </a:r>
            <a:r>
              <a:rPr lang="hr-HR" sz="1600" b="1" dirty="0" smtClean="0">
                <a:solidFill>
                  <a:srgbClr val="2794BF"/>
                </a:solidFill>
                <a:cs typeface="Arial" charset="0"/>
              </a:rPr>
              <a:t> MM inhabitants</a:t>
            </a:r>
            <a:r>
              <a:rPr lang="en-US" sz="1600" b="1" dirty="0" smtClean="0">
                <a:solidFill>
                  <a:srgbClr val="2794BF"/>
                </a:solidFill>
                <a:cs typeface="Arial" charset="0"/>
              </a:rPr>
              <a:t> </a:t>
            </a: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(</a:t>
            </a:r>
            <a:r>
              <a:rPr lang="hr-HR" sz="1600" b="1" dirty="0" err="1">
                <a:solidFill>
                  <a:srgbClr val="2794BF"/>
                </a:solidFill>
                <a:cs typeface="Arial" charset="0"/>
              </a:rPr>
              <a:t>Census</a:t>
            </a:r>
            <a:r>
              <a:rPr lang="hr-HR" sz="1600" b="1" dirty="0">
                <a:solidFill>
                  <a:srgbClr val="2794BF"/>
                </a:solidFill>
                <a:cs typeface="Arial" charset="0"/>
              </a:rPr>
              <a:t> 2021)</a:t>
            </a:r>
            <a:endParaRPr lang="en-US" sz="1600" b="1" dirty="0">
              <a:solidFill>
                <a:srgbClr val="2794BF"/>
              </a:solidFill>
              <a:cs typeface="Arial" charset="0"/>
            </a:endParaRPr>
          </a:p>
          <a:p>
            <a:pPr>
              <a:defRPr/>
            </a:pP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21 counties, 127 cities</a:t>
            </a:r>
          </a:p>
          <a:p>
            <a:pPr>
              <a:defRPr/>
            </a:pP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Capital: Zagreb</a:t>
            </a:r>
          </a:p>
          <a:p>
            <a:pPr>
              <a:defRPr/>
            </a:pP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GDP per capita (</a:t>
            </a:r>
            <a:r>
              <a:rPr lang="en-US" sz="1600" b="1" dirty="0" smtClean="0">
                <a:solidFill>
                  <a:srgbClr val="2794BF"/>
                </a:solidFill>
                <a:cs typeface="Arial" charset="0"/>
              </a:rPr>
              <a:t>202</a:t>
            </a:r>
            <a:r>
              <a:rPr lang="hr-HR" sz="1600" b="1" dirty="0">
                <a:solidFill>
                  <a:srgbClr val="2794BF"/>
                </a:solidFill>
                <a:cs typeface="Arial" charset="0"/>
              </a:rPr>
              <a:t>2</a:t>
            </a:r>
            <a:r>
              <a:rPr lang="en-US" sz="1600" b="1" dirty="0" smtClean="0">
                <a:solidFill>
                  <a:srgbClr val="2794BF"/>
                </a:solidFill>
                <a:cs typeface="Arial" charset="0"/>
              </a:rPr>
              <a:t>): </a:t>
            </a:r>
            <a:r>
              <a:rPr lang="en-US" sz="1600" b="1" dirty="0">
                <a:solidFill>
                  <a:srgbClr val="2794BF"/>
                </a:solidFill>
                <a:cs typeface="Arial" charset="0"/>
              </a:rPr>
              <a:t>€ </a:t>
            </a:r>
            <a:r>
              <a:rPr lang="en-US" sz="1600" b="1" dirty="0" smtClean="0">
                <a:solidFill>
                  <a:srgbClr val="2794BF"/>
                </a:solidFill>
                <a:cs typeface="Arial" charset="0"/>
              </a:rPr>
              <a:t>1</a:t>
            </a:r>
            <a:r>
              <a:rPr lang="hr-HR" sz="1600" b="1" dirty="0" smtClean="0">
                <a:solidFill>
                  <a:srgbClr val="2794BF"/>
                </a:solidFill>
                <a:cs typeface="Arial" charset="0"/>
              </a:rPr>
              <a:t>7,486</a:t>
            </a:r>
            <a:endParaRPr lang="en-US" sz="1600" b="1" dirty="0">
              <a:solidFill>
                <a:srgbClr val="2794BF"/>
              </a:solidFill>
              <a:cs typeface="Arial" charset="0"/>
            </a:endParaRPr>
          </a:p>
          <a:p>
            <a:pPr>
              <a:defRPr/>
            </a:pPr>
            <a:endParaRPr lang="en-US" sz="1600" b="1" dirty="0">
              <a:solidFill>
                <a:srgbClr val="2794BF"/>
              </a:solidFill>
              <a:cs typeface="Arial" charset="0"/>
            </a:endParaRPr>
          </a:p>
          <a:p>
            <a:pPr defTabSz="1809049" eaLnBrk="1" hangingPunct="1">
              <a:defRPr/>
            </a:pPr>
            <a:r>
              <a:rPr lang="hr-HR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                </a:t>
            </a:r>
            <a:r>
              <a:rPr lang="hr-HR" sz="1050" kern="0" dirty="0" err="1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Sources</a:t>
            </a:r>
            <a:r>
              <a:rPr lang="hr-HR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: </a:t>
            </a:r>
            <a:r>
              <a:rPr lang="en-US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Croatian Bureau of Statistics</a:t>
            </a:r>
            <a:r>
              <a:rPr lang="hr-HR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 (CBS), </a:t>
            </a:r>
            <a:r>
              <a:rPr lang="hr-HR" sz="1050" kern="0" dirty="0">
                <a:solidFill>
                  <a:srgbClr val="CC2E35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www.dzs.hr</a:t>
            </a:r>
            <a:endParaRPr lang="hr-HR" sz="1050" kern="0" dirty="0">
              <a:solidFill>
                <a:srgbClr val="CC2E35"/>
              </a:solidFill>
              <a:cs typeface="Arial" panose="020B0604020202020204" pitchFamily="34" charset="0"/>
            </a:endParaRPr>
          </a:p>
          <a:p>
            <a:pPr defTabSz="1809049" eaLnBrk="1" hangingPunct="1">
              <a:defRPr/>
            </a:pPr>
            <a:r>
              <a:rPr lang="hr-HR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                                Croatian </a:t>
            </a:r>
            <a:r>
              <a:rPr lang="hr-HR" sz="1050" kern="0" dirty="0" err="1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Employment</a:t>
            </a:r>
            <a:r>
              <a:rPr lang="hr-HR" sz="1050" kern="0" dirty="0">
                <a:solidFill>
                  <a:srgbClr val="FFFFFF">
                    <a:lumMod val="50000"/>
                  </a:srgbClr>
                </a:solidFill>
                <a:cs typeface="Arial" panose="020B0604020202020204" pitchFamily="34" charset="0"/>
              </a:rPr>
              <a:t> Service (HZZ), </a:t>
            </a:r>
            <a:r>
              <a:rPr lang="hr-HR" sz="1050" kern="0" dirty="0">
                <a:solidFill>
                  <a:srgbClr val="CC2E35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www.hzz.hr</a:t>
            </a:r>
            <a:r>
              <a:rPr lang="hr-HR" sz="1050" kern="0" dirty="0">
                <a:solidFill>
                  <a:srgbClr val="CC2E35"/>
                </a:solidFill>
                <a:cs typeface="Arial" panose="020B0604020202020204" pitchFamily="34" charset="0"/>
              </a:rPr>
              <a:t>   </a:t>
            </a:r>
          </a:p>
          <a:p>
            <a:pPr>
              <a:defRPr/>
            </a:pPr>
            <a:endParaRPr lang="en-US" sz="1600" b="1" dirty="0">
              <a:solidFill>
                <a:srgbClr val="2794BF"/>
              </a:solidFill>
              <a:cs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F8A73B-1513-CC41-8576-D1CF6AD94CA0}"/>
              </a:ext>
            </a:extLst>
          </p:cNvPr>
          <p:cNvSpPr txBox="1"/>
          <p:nvPr/>
        </p:nvSpPr>
        <p:spPr bwMode="auto">
          <a:xfrm>
            <a:off x="431736" y="1529976"/>
            <a:ext cx="672702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of unemployed persons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107,387 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defTabSz="1809049">
              <a:buFont typeface="Wingdings" pitchFamily="2" charset="2"/>
              <a:buChar char="§"/>
              <a:defRPr/>
            </a:pP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Share 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total unemployment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different age groups:</a:t>
            </a:r>
            <a:endParaRPr lang="hr-HR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 eaLnBrk="1" hangingPunct="1">
              <a:defRPr/>
            </a:pP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15-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→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4.7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hr-HR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7.6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hr-HR" sz="1400" kern="0" dirty="0" smtClean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25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-2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10.6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34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9.2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hr-HR" sz="1400" kern="0" dirty="0" smtClean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35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9.7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45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49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10.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 →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11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55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.6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  <a:p>
            <a:pPr defTabSz="1809049"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60-    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→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10.9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809049">
              <a:defRPr/>
            </a:pP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defTabSz="1809049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share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long-term unemployed persons (12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months):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40,730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37.9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%)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defTabSz="1809049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share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unemployment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benefit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beneficiaries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21,911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20.4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%) </a:t>
            </a:r>
            <a:endParaRPr lang="hr-HR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5332A01-003E-8B42-81E8-2DD279C0C640}"/>
              </a:ext>
            </a:extLst>
          </p:cNvPr>
          <p:cNvSpPr txBox="1">
            <a:spLocks/>
          </p:cNvSpPr>
          <p:nvPr/>
        </p:nvSpPr>
        <p:spPr>
          <a:xfrm>
            <a:off x="574812" y="1005162"/>
            <a:ext cx="6611930" cy="38987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Tx/>
              <a:buNone/>
              <a:defRPr sz="2200" b="0" i="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r-HR" dirty="0">
                <a:solidFill>
                  <a:schemeClr val="bg1"/>
                </a:solidFill>
                <a:latin typeface="+mj-lt"/>
              </a:rPr>
              <a:t>Registered unemployment (CES)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, </a:t>
            </a:r>
            <a:r>
              <a:rPr lang="hr-HR" dirty="0" smtClean="0">
                <a:solidFill>
                  <a:schemeClr val="bg1"/>
                </a:solidFill>
                <a:latin typeface="+mj-lt"/>
              </a:rPr>
              <a:t>August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202</a:t>
            </a:r>
            <a:r>
              <a:rPr lang="hr-HR" dirty="0">
                <a:latin typeface="+mj-lt"/>
              </a:rPr>
              <a:t>3</a:t>
            </a:r>
            <a:endParaRPr lang="hr-H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CDBD66-A6E4-3749-9F29-5B7BCEC9EB80}"/>
              </a:ext>
            </a:extLst>
          </p:cNvPr>
          <p:cNvSpPr txBox="1"/>
          <p:nvPr/>
        </p:nvSpPr>
        <p:spPr bwMode="auto">
          <a:xfrm>
            <a:off x="476679" y="5343947"/>
            <a:ext cx="420042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Active population: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706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000</a:t>
            </a:r>
          </a:p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of persons in employment:</a:t>
            </a:r>
            <a:r>
              <a:rPr lang="hr-HR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,611,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000</a:t>
            </a:r>
          </a:p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Employment rate: </a:t>
            </a:r>
            <a:r>
              <a:rPr lang="hr-HR" sz="1400" b="1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66</a:t>
            </a:r>
            <a:r>
              <a:rPr lang="hr-HR" sz="1400" b="1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400" b="1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 </a:t>
            </a: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(15-64)</a:t>
            </a:r>
          </a:p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of unemployed 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persons:</a:t>
            </a:r>
            <a:r>
              <a:rPr lang="hr-HR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95,</a:t>
            </a:r>
            <a:r>
              <a:rPr lang="en-US" sz="1400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000</a:t>
            </a:r>
            <a:endParaRPr lang="en-US" sz="1400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defTabSz="1809049" eaLnBrk="1" hangingPunct="1">
              <a:buFont typeface="Wingdings" pitchFamily="2" charset="2"/>
              <a:buChar char="§"/>
              <a:defRPr/>
            </a:pPr>
            <a:r>
              <a:rPr lang="en-US" sz="1400" kern="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Unemployment rate: </a:t>
            </a:r>
            <a:r>
              <a:rPr lang="hr-HR" sz="1400" b="1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lang="hr-HR" sz="1400" b="1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.7</a:t>
            </a:r>
            <a:r>
              <a:rPr lang="en-US" sz="1400" b="1" kern="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n-US" sz="1400" b="1" kern="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062C38-7666-A54E-9F0E-051DD041D181}"/>
              </a:ext>
            </a:extLst>
          </p:cNvPr>
          <p:cNvSpPr txBox="1">
            <a:spLocks/>
          </p:cNvSpPr>
          <p:nvPr/>
        </p:nvSpPr>
        <p:spPr>
          <a:xfrm>
            <a:off x="489284" y="4853963"/>
            <a:ext cx="6611930" cy="38987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Tx/>
              <a:buNone/>
              <a:defRPr sz="2200" b="0" i="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Raleway Light" panose="020B04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Labo</a:t>
            </a:r>
            <a:r>
              <a:rPr lang="hr-HR" dirty="0">
                <a:solidFill>
                  <a:schemeClr val="bg1"/>
                </a:solidFill>
                <a:latin typeface="+mj-lt"/>
              </a:rPr>
              <a:t>u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r Force Survey</a:t>
            </a:r>
            <a:r>
              <a:rPr lang="hr-HR" dirty="0">
                <a:solidFill>
                  <a:schemeClr val="bg1"/>
                </a:solidFill>
                <a:latin typeface="+mj-lt"/>
              </a:rPr>
              <a:t> (CBS)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, </a:t>
            </a:r>
            <a:r>
              <a:rPr lang="hr-HR" dirty="0" smtClean="0">
                <a:solidFill>
                  <a:schemeClr val="bg1"/>
                </a:solidFill>
                <a:latin typeface="+mj-lt"/>
              </a:rPr>
              <a:t>II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quarter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202</a:t>
            </a:r>
            <a:r>
              <a:rPr lang="hr-HR" dirty="0">
                <a:latin typeface="+mj-lt"/>
              </a:rPr>
              <a:t>3</a:t>
            </a:r>
            <a:endParaRPr lang="hr-H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78611-0C7D-144E-908B-31374A4101A5}"/>
              </a:ext>
            </a:extLst>
          </p:cNvPr>
          <p:cNvSpPr txBox="1"/>
          <p:nvPr/>
        </p:nvSpPr>
        <p:spPr bwMode="auto">
          <a:xfrm>
            <a:off x="2330605" y="-713678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D2DB2-CEF9-8948-AB34-986E958F3ED3}"/>
              </a:ext>
            </a:extLst>
          </p:cNvPr>
          <p:cNvSpPr txBox="1"/>
          <p:nvPr/>
        </p:nvSpPr>
        <p:spPr bwMode="auto">
          <a:xfrm>
            <a:off x="9281652" y="764949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5CBDE7-9803-FD4D-BE29-75F9A4D67C5B}"/>
              </a:ext>
            </a:extLst>
          </p:cNvPr>
          <p:cNvSpPr txBox="1"/>
          <p:nvPr/>
        </p:nvSpPr>
        <p:spPr bwMode="auto">
          <a:xfrm>
            <a:off x="2043953" y="-44375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  <p:sp>
        <p:nvSpPr>
          <p:cNvPr id="5" name="TextBox 4"/>
          <p:cNvSpPr txBox="1"/>
          <p:nvPr/>
        </p:nvSpPr>
        <p:spPr bwMode="auto">
          <a:xfrm>
            <a:off x="2539045" y="2090872"/>
            <a:ext cx="5028357" cy="197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j-lt"/>
              </a:rPr>
              <a:t>Unemployed Persons, by Educational Background</a:t>
            </a:r>
            <a:endParaRPr lang="hr-HR" sz="14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4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(or more)-year secondary school and grammar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school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  29.3%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1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to 3-year vocational secondary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school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                               29%</a:t>
            </a:r>
          </a:p>
          <a:p>
            <a:r>
              <a:rPr lang="hr-HR" sz="1400" dirty="0" smtClean="0">
                <a:solidFill>
                  <a:schemeClr val="bg1"/>
                </a:solidFill>
                <a:latin typeface="+mj-lt"/>
              </a:rPr>
              <a:t>Basic </a:t>
            </a:r>
            <a:r>
              <a:rPr lang="hr-HR" sz="1400" dirty="0">
                <a:solidFill>
                  <a:schemeClr val="bg1"/>
                </a:solidFill>
                <a:latin typeface="+mj-lt"/>
              </a:rPr>
              <a:t>school 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background                                                          18.2%</a:t>
            </a:r>
          </a:p>
          <a:p>
            <a:r>
              <a:rPr lang="hr-HR" sz="1400" dirty="0" smtClean="0">
                <a:solidFill>
                  <a:schemeClr val="bg1"/>
                </a:solidFill>
                <a:latin typeface="+mj-lt"/>
              </a:rPr>
              <a:t>U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niversity level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and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postgraduate degrees 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                          10.9%</a:t>
            </a:r>
          </a:p>
          <a:p>
            <a:r>
              <a:rPr lang="hr-HR" sz="1400" dirty="0" smtClean="0">
                <a:solidFill>
                  <a:schemeClr val="bg1"/>
                </a:solidFill>
                <a:latin typeface="+mj-lt"/>
              </a:rPr>
              <a:t>Non-university degree                                                               7.2%</a:t>
            </a:r>
          </a:p>
          <a:p>
            <a:r>
              <a:rPr lang="hr-HR" sz="1400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o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schooling and uncompleted basic school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background</a:t>
            </a:r>
            <a:r>
              <a:rPr lang="hr-HR" sz="1400" dirty="0" smtClean="0">
                <a:solidFill>
                  <a:schemeClr val="bg1"/>
                </a:solidFill>
                <a:latin typeface="+mj-lt"/>
              </a:rPr>
              <a:t>  5.4%</a:t>
            </a:r>
            <a:endParaRPr lang="hr-HR" sz="1400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130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363E9D-B37B-CC40-91B9-F755A253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65" y="0"/>
            <a:ext cx="11459461" cy="1008123"/>
          </a:xfrm>
        </p:spPr>
        <p:txBody>
          <a:bodyPr/>
          <a:lstStyle/>
          <a:p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Trends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in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registered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employment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and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unemployment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and</a:t>
            </a:r>
            <a:r>
              <a:rPr lang="hr-HR" sz="3200" dirty="0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 </a:t>
            </a:r>
            <a:r>
              <a:rPr lang="hr-HR" sz="3200" dirty="0" err="1">
                <a:solidFill>
                  <a:srgbClr val="39454F"/>
                </a:solidFill>
                <a:latin typeface="Calibri" panose="020F0502020204030204" pitchFamily="34" charset="0"/>
                <a:ea typeface="TyponineSans Pro Medium" pitchFamily="50" charset="-18"/>
                <a:cs typeface="Calibri" panose="020F0502020204030204" pitchFamily="34" charset="0"/>
              </a:rPr>
              <a:t>forecasts</a:t>
            </a:r>
            <a:endParaRPr lang="en-US" dirty="0">
              <a:solidFill>
                <a:srgbClr val="39454F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6CBBE7C-7681-A247-B4B1-17BDA4E64FA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81230" y="1547561"/>
          <a:ext cx="10829539" cy="376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401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AC4602-A711-7546-9CBE-36C15D70D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3965" y="472698"/>
            <a:ext cx="5989984" cy="5912604"/>
          </a:xfrm>
        </p:spPr>
        <p:txBody>
          <a:bodyPr/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Central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office</a:t>
            </a:r>
            <a:endParaRPr lang="hr-HR" dirty="0">
              <a:solidFill>
                <a:srgbClr val="4646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22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Regional</a:t>
            </a: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centres</a:t>
            </a: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and</a:t>
            </a: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offices</a:t>
            </a:r>
            <a:endParaRPr lang="hr-HR" dirty="0">
              <a:solidFill>
                <a:srgbClr val="4646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99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Local</a:t>
            </a:r>
            <a:r>
              <a:rPr lang="hr-HR" sz="1800" u="none" strike="noStrike" cap="none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hr-HR" sz="1800" u="none" strike="noStrike" cap="none" dirty="0" err="1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offices</a:t>
            </a:r>
            <a:endParaRPr lang="hr-HR" dirty="0">
              <a:solidFill>
                <a:srgbClr val="4646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hr-HR" sz="1800" u="none" strike="noStrike" cap="none" dirty="0" smtClean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17 CISOK (Lifelong Career Guidance Centre) centres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endParaRPr lang="hr-HR" dirty="0">
              <a:solidFill>
                <a:srgbClr val="464646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3000"/>
              <a:buNone/>
            </a:pPr>
            <a:r>
              <a:rPr lang="en-US" dirty="0">
                <a:solidFill>
                  <a:srgbClr val="464646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Services are provided at 138 locations.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endParaRPr lang="hr-HR" sz="1800" u="none" strike="noStrike" cap="none" dirty="0">
              <a:solidFill>
                <a:srgbClr val="464646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endParaRPr lang="hr-HR" dirty="0">
              <a:solidFill>
                <a:srgbClr val="464646"/>
              </a:solidFill>
            </a:endParaRPr>
          </a:p>
          <a:p>
            <a:pPr marL="0" indent="0">
              <a:buNone/>
            </a:pPr>
            <a:endParaRPr lang="hr-HR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363E9D-B37B-CC40-91B9-F755A253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87" y="114599"/>
            <a:ext cx="4793792" cy="1740415"/>
          </a:xfrm>
        </p:spPr>
        <p:txBody>
          <a:bodyPr>
            <a:normAutofit/>
          </a:bodyPr>
          <a:lstStyle/>
          <a:p>
            <a:r>
              <a:rPr lang="hr-H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Croatian </a:t>
            </a:r>
            <a:r>
              <a:rPr lang="hr-H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Employment</a:t>
            </a: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3200" dirty="0">
                <a:latin typeface="Calibri" panose="020F0502020204030204" pitchFamily="34" charset="0"/>
                <a:cs typeface="Calibri" panose="020F0502020204030204" pitchFamily="34" charset="0"/>
              </a:rPr>
              <a:t>Service</a:t>
            </a:r>
            <a:endParaRPr lang="en-US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802;p128">
            <a:extLst>
              <a:ext uri="{FF2B5EF4-FFF2-40B4-BE49-F238E27FC236}">
                <a16:creationId xmlns:a16="http://schemas.microsoft.com/office/drawing/2014/main" id="{93C9ECBE-EB71-1748-92FE-37425FBCE50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/>
          <a:stretch/>
        </p:blipFill>
        <p:spPr>
          <a:xfrm>
            <a:off x="1037002" y="2146592"/>
            <a:ext cx="3492450" cy="3459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403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5866" y="296203"/>
            <a:ext cx="4375103" cy="627919"/>
          </a:xfrm>
        </p:spPr>
        <p:txBody>
          <a:bodyPr>
            <a:normAutofit fontScale="90000"/>
          </a:bodyPr>
          <a:lstStyle/>
          <a:p>
            <a:pPr algn="ctr"/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2900" b="1" dirty="0"/>
              <a:t>Lifelong Learning </a:t>
            </a:r>
            <a:br>
              <a:rPr lang="hr-HR" sz="2900" b="1" dirty="0"/>
            </a:br>
            <a:r>
              <a:rPr lang="hr-HR" sz="2700" b="1" dirty="0"/>
              <a:t>in Croatian Employment Service</a:t>
            </a:r>
            <a:endParaRPr lang="en-GB" sz="27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867400" y="1571803"/>
            <a:ext cx="5996281" cy="4823804"/>
          </a:xfrm>
        </p:spPr>
        <p:txBody>
          <a:bodyPr/>
          <a:lstStyle/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6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6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2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2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2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2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2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4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4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4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4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4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r>
              <a:rPr lang="hr-HR" sz="1400" b="1" dirty="0">
                <a:solidFill>
                  <a:schemeClr val="tx1"/>
                </a:solidFill>
                <a:latin typeface="+mj-lt"/>
              </a:rPr>
              <a:t>T</a:t>
            </a:r>
            <a:r>
              <a:rPr lang="en-GB" sz="1400" b="1" dirty="0">
                <a:solidFill>
                  <a:schemeClr val="tx1"/>
                </a:solidFill>
                <a:latin typeface="+mj-lt"/>
              </a:rPr>
              <a:t>arget groups</a:t>
            </a:r>
            <a:r>
              <a:rPr lang="hr-HR" sz="1400" b="1" dirty="0">
                <a:solidFill>
                  <a:schemeClr val="tx1"/>
                </a:solidFill>
                <a:latin typeface="+mj-lt"/>
              </a:rPr>
              <a:t> in career guidance and lifelong learning system:</a:t>
            </a: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r>
              <a:rPr lang="en-GB" sz="1400" dirty="0">
                <a:solidFill>
                  <a:schemeClr val="tx1"/>
                </a:solidFill>
                <a:latin typeface="+mj-lt"/>
              </a:rPr>
              <a:t>Pupils/students (on all education levels), unemployed</a:t>
            </a:r>
            <a:r>
              <a:rPr lang="hr-HR" sz="1400" dirty="0">
                <a:solidFill>
                  <a:schemeClr val="tx1"/>
                </a:solidFill>
                <a:latin typeface="+mj-lt"/>
              </a:rPr>
              <a:t>, employed,</a:t>
            </a:r>
            <a:r>
              <a:rPr lang="en-GB" sz="1400" dirty="0">
                <a:solidFill>
                  <a:schemeClr val="tx1"/>
                </a:solidFill>
                <a:latin typeface="+mj-lt"/>
              </a:rPr>
              <a:t> NEETs, </a:t>
            </a:r>
            <a:r>
              <a:rPr lang="hr-HR" sz="1400" dirty="0">
                <a:solidFill>
                  <a:schemeClr val="tx1"/>
                </a:solidFill>
                <a:latin typeface="+mj-lt"/>
              </a:rPr>
              <a:t>vulnerable groups (longterm unemployed, inactive), employers and stakeholders (partnerships)</a:t>
            </a:r>
            <a:endParaRPr lang="hr-HR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600" b="1" dirty="0">
              <a:solidFill>
                <a:schemeClr val="tx1"/>
              </a:solidFill>
              <a:latin typeface="+mj-lt"/>
            </a:endParaRPr>
          </a:p>
          <a:p>
            <a:pPr lvl="1">
              <a:lnSpc>
                <a:spcPct val="120000"/>
              </a:lnSpc>
              <a:buClr>
                <a:srgbClr val="A50021"/>
              </a:buClr>
              <a:buSzPct val="80000"/>
            </a:pPr>
            <a:endParaRPr lang="hr-HR" sz="1600" dirty="0">
              <a:solidFill>
                <a:schemeClr val="tx1"/>
              </a:solidFill>
              <a:latin typeface="+mn-lt"/>
            </a:endParaRPr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34664" y="915227"/>
            <a:ext cx="5210221" cy="5480380"/>
          </a:xfrm>
        </p:spPr>
        <p:txBody>
          <a:bodyPr/>
          <a:lstStyle/>
          <a:p>
            <a:pPr algn="ctr"/>
            <a:r>
              <a:rPr lang="hr-HR" sz="1600" dirty="0">
                <a:latin typeface="+mn-lt"/>
              </a:rPr>
              <a:t>One of the key organisational goals                                         (CES Business Strategy 2022 - 2025)</a:t>
            </a:r>
          </a:p>
          <a:p>
            <a:pPr>
              <a:spcBef>
                <a:spcPts val="400"/>
              </a:spcBef>
            </a:pPr>
            <a:endParaRPr lang="hr-HR" sz="1600" dirty="0">
              <a:latin typeface="+mn-lt"/>
            </a:endParaRP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Education and training measures of ALMP </a:t>
            </a: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Vouchers for education </a:t>
            </a:r>
            <a:r>
              <a:rPr lang="hr-HR" sz="1400" dirty="0">
                <a:solidFill>
                  <a:srgbClr val="FEFFFE"/>
                </a:solidFill>
              </a:rPr>
              <a:t>(green and digital programmes)</a:t>
            </a: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Informing and counselling</a:t>
            </a:r>
          </a:p>
          <a:p>
            <a:pPr lvl="0">
              <a:buClr>
                <a:srgbClr val="E3A48A"/>
              </a:buClr>
            </a:pPr>
            <a:r>
              <a:rPr lang="hr-HR" sz="1500" dirty="0">
                <a:solidFill>
                  <a:srgbClr val="FEFFFE"/>
                </a:solidFill>
              </a:rPr>
              <a:t>       </a:t>
            </a:r>
            <a:r>
              <a:rPr lang="en-GB" sz="1500" dirty="0">
                <a:solidFill>
                  <a:srgbClr val="FEFFFE"/>
                </a:solidFill>
              </a:rPr>
              <a:t>Lifelong Career Guidance Centres (CISOK) </a:t>
            </a:r>
            <a:endParaRPr lang="hr-HR" sz="1500" dirty="0">
              <a:solidFill>
                <a:srgbClr val="FEFFFE"/>
              </a:solidFill>
            </a:endParaRPr>
          </a:p>
          <a:p>
            <a:pPr marL="457200" lvl="1" indent="0">
              <a:buClr>
                <a:srgbClr val="E3A48A"/>
              </a:buClr>
              <a:buNone/>
            </a:pPr>
            <a:r>
              <a:rPr lang="hr-HR" sz="1400" dirty="0">
                <a:solidFill>
                  <a:srgbClr val="FEFFFE"/>
                </a:solidFill>
                <a:latin typeface="+mn-lt"/>
              </a:rPr>
              <a:t>E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xample of good practice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, 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promotion of lifelong learning opportunities by informing 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and 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offering career guidance services to all citizens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 of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 any 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age</a:t>
            </a:r>
          </a:p>
          <a:p>
            <a:pPr marL="457200" lvl="1" indent="0">
              <a:buClr>
                <a:srgbClr val="E3A48A"/>
              </a:buClr>
              <a:buNone/>
            </a:pPr>
            <a:r>
              <a:rPr lang="hr-HR" sz="1400" dirty="0">
                <a:solidFill>
                  <a:srgbClr val="FEFFFE"/>
                </a:solidFill>
                <a:latin typeface="+mn-lt"/>
              </a:rPr>
              <a:t>Current project </a:t>
            </a:r>
            <a:r>
              <a:rPr lang="en-GB" sz="1400" i="1" dirty="0">
                <a:solidFill>
                  <a:srgbClr val="FEFFFE"/>
                </a:solidFill>
                <a:latin typeface="+mn-lt"/>
              </a:rPr>
              <a:t>Expansion and reorganization of the CISOK network with an emphasis on </a:t>
            </a:r>
            <a:r>
              <a:rPr lang="hr-HR" sz="1400" i="1" dirty="0">
                <a:solidFill>
                  <a:srgbClr val="FEFFFE"/>
                </a:solidFill>
                <a:latin typeface="+mn-lt"/>
              </a:rPr>
              <a:t>the</a:t>
            </a:r>
            <a:r>
              <a:rPr lang="en-GB" sz="1400" i="1" dirty="0">
                <a:solidFill>
                  <a:srgbClr val="FEFFFE"/>
                </a:solidFill>
                <a:latin typeface="+mn-lt"/>
              </a:rPr>
              <a:t> role in attracting NEETs 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(National Resilience and Recovery Plan 2021 - 2026); 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by 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2026 22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 Centres (now 16); 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Project budget</a:t>
            </a:r>
            <a:r>
              <a:rPr lang="hr-HR" sz="1400" dirty="0">
                <a:solidFill>
                  <a:srgbClr val="FEFFFE"/>
                </a:solidFill>
                <a:latin typeface="+mn-lt"/>
              </a:rPr>
              <a:t> of</a:t>
            </a:r>
            <a:r>
              <a:rPr lang="en-GB" sz="1400" dirty="0">
                <a:solidFill>
                  <a:srgbClr val="FEFFFE"/>
                </a:solidFill>
                <a:latin typeface="+mn-lt"/>
              </a:rPr>
              <a:t> 2.589.600,000 EUR</a:t>
            </a:r>
            <a:endParaRPr lang="hr-HR" sz="1400" dirty="0">
              <a:solidFill>
                <a:srgbClr val="FEFFFE"/>
              </a:solidFill>
              <a:latin typeface="+mn-lt"/>
            </a:endParaRP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Selection</a:t>
            </a:r>
            <a:r>
              <a:rPr lang="hr-HR" sz="1600" dirty="0">
                <a:solidFill>
                  <a:srgbClr val="FEFFFE"/>
                </a:solidFill>
              </a:rPr>
              <a:t> </a:t>
            </a:r>
            <a:r>
              <a:rPr lang="hr-HR" sz="1400" dirty="0">
                <a:solidFill>
                  <a:srgbClr val="FEFFFE"/>
                </a:solidFill>
              </a:rPr>
              <a:t>(for education; psychological testing, interviewing, medical examination funding)</a:t>
            </a:r>
            <a:endParaRPr lang="en-GB" sz="1200" dirty="0">
              <a:solidFill>
                <a:srgbClr val="FEFFFE"/>
              </a:solidFill>
              <a:latin typeface="+mn-lt"/>
            </a:endParaRP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Prevention activities </a:t>
            </a:r>
            <a:r>
              <a:rPr lang="hr-HR" sz="1400" dirty="0">
                <a:solidFill>
                  <a:srgbClr val="FEFFFE"/>
                </a:solidFill>
              </a:rPr>
              <a:t>(with pupils/students and others)</a:t>
            </a:r>
          </a:p>
          <a:p>
            <a:pPr marL="285750" lvl="0" indent="-285750">
              <a:buClr>
                <a:srgbClr val="E3A48A"/>
              </a:buClr>
              <a:buFont typeface="Wingdings" panose="05000000000000000000" pitchFamily="2" charset="2"/>
              <a:buChar char="v"/>
            </a:pPr>
            <a:r>
              <a:rPr lang="hr-HR" sz="1600" b="1" dirty="0">
                <a:solidFill>
                  <a:srgbClr val="FEFFFE"/>
                </a:solidFill>
              </a:rPr>
              <a:t>Online services and tools </a:t>
            </a:r>
            <a:r>
              <a:rPr lang="hr-HR" sz="1500" dirty="0">
                <a:solidFill>
                  <a:srgbClr val="FEFFFE"/>
                </a:solidFill>
              </a:rPr>
              <a:t>(</a:t>
            </a:r>
            <a:r>
              <a:rPr lang="hr-HR" sz="1400" dirty="0">
                <a:solidFill>
                  <a:srgbClr val="FEFFFE"/>
                </a:solidFill>
              </a:rPr>
              <a:t>web portals; e-usmjeravanje.hzz.hr)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116078101"/>
              </p:ext>
            </p:extLst>
          </p:nvPr>
        </p:nvGraphicFramePr>
        <p:xfrm>
          <a:off x="5686087" y="58034"/>
          <a:ext cx="6651171" cy="3598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6316141" y="2405743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6470" y="2823838"/>
            <a:ext cx="1472753" cy="453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4321" y="6395607"/>
            <a:ext cx="1675793" cy="401120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9592670" y="2378528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002820" y="2383971"/>
            <a:ext cx="260043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898420" y="2394856"/>
            <a:ext cx="216500" cy="2721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493023" y="4101430"/>
            <a:ext cx="4437447" cy="91129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hr-HR" dirty="0"/>
              <a:t>ONLINE SERVICES AND TOOLS</a:t>
            </a:r>
          </a:p>
          <a:p>
            <a:pPr algn="ctr"/>
            <a:r>
              <a:rPr lang="hr-HR" sz="1400" dirty="0"/>
              <a:t>web portals, e-Guidance, self-help tools („My choice”, Career plan, Interests and competencies questionnaire)</a:t>
            </a:r>
          </a:p>
          <a:p>
            <a:pPr algn="ctr"/>
            <a:endParaRPr lang="en-GB" dirty="0"/>
          </a:p>
        </p:txBody>
      </p:sp>
      <p:sp>
        <p:nvSpPr>
          <p:cNvPr id="27" name="Left Brace 26"/>
          <p:cNvSpPr/>
          <p:nvPr/>
        </p:nvSpPr>
        <p:spPr>
          <a:xfrm rot="5400000" flipH="1">
            <a:off x="8380148" y="557246"/>
            <a:ext cx="578895" cy="63881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08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3E46-1F4F-244B-B249-8738C6C94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118" y="1318161"/>
            <a:ext cx="4375103" cy="1253042"/>
          </a:xfrm>
        </p:spPr>
        <p:txBody>
          <a:bodyPr/>
          <a:lstStyle/>
          <a:p>
            <a:r>
              <a:rPr lang="hr-HR" altLang="sr-Latn-R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Active</a:t>
            </a:r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market</a:t>
            </a:r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policy</a:t>
            </a:r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altLang="sr-Latn-R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measures</a:t>
            </a:r>
            <a:endParaRPr lang="en-H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2B898-8404-474F-9417-D0514F969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472698"/>
            <a:ext cx="5620134" cy="5905384"/>
          </a:xfrm>
        </p:spPr>
        <p:txBody>
          <a:bodyPr/>
          <a:lstStyle/>
          <a:p>
            <a:pPr algn="just"/>
            <a:r>
              <a:rPr lang="en-US" altLang="sr-Latn-RS" sz="1600" dirty="0">
                <a:solidFill>
                  <a:srgbClr val="464646"/>
                </a:solidFill>
              </a:rPr>
              <a:t>The Croatian Employment Service continuously monitors the situation on the </a:t>
            </a:r>
            <a:r>
              <a:rPr lang="en-US" altLang="sr-Latn-RS" sz="1600" dirty="0" err="1">
                <a:solidFill>
                  <a:srgbClr val="464646"/>
                </a:solidFill>
              </a:rPr>
              <a:t>labo</a:t>
            </a:r>
            <a:r>
              <a:rPr lang="hr-HR" altLang="sr-Latn-RS" sz="1600" dirty="0">
                <a:solidFill>
                  <a:srgbClr val="464646"/>
                </a:solidFill>
              </a:rPr>
              <a:t>u</a:t>
            </a:r>
            <a:r>
              <a:rPr lang="en-US" altLang="sr-Latn-RS" sz="1600" dirty="0">
                <a:solidFill>
                  <a:srgbClr val="464646"/>
                </a:solidFill>
              </a:rPr>
              <a:t>r market and adjusts services to the needs of its users. By implementing active </a:t>
            </a:r>
            <a:r>
              <a:rPr lang="hr-HR" altLang="sr-Latn-RS" sz="1600" dirty="0">
                <a:solidFill>
                  <a:srgbClr val="464646"/>
                </a:solidFill>
              </a:rPr>
              <a:t>labour market </a:t>
            </a:r>
            <a:r>
              <a:rPr lang="en-US" altLang="sr-Latn-RS" sz="1600" dirty="0">
                <a:solidFill>
                  <a:srgbClr val="464646"/>
                </a:solidFill>
              </a:rPr>
              <a:t>policy measures, the CES encourages and directs users to active inclusion and shaping of the </a:t>
            </a:r>
            <a:r>
              <a:rPr lang="en-US" altLang="sr-Latn-RS" sz="1600" dirty="0" err="1">
                <a:solidFill>
                  <a:srgbClr val="464646"/>
                </a:solidFill>
              </a:rPr>
              <a:t>labo</a:t>
            </a:r>
            <a:r>
              <a:rPr lang="hr-HR" altLang="sr-Latn-RS" sz="1600" dirty="0">
                <a:solidFill>
                  <a:srgbClr val="464646"/>
                </a:solidFill>
              </a:rPr>
              <a:t>u</a:t>
            </a:r>
            <a:r>
              <a:rPr lang="en-US" altLang="sr-Latn-RS" sz="1600" dirty="0">
                <a:solidFill>
                  <a:srgbClr val="464646"/>
                </a:solidFill>
              </a:rPr>
              <a:t>r market.</a:t>
            </a:r>
            <a:endParaRPr lang="hr-HR" altLang="sr-Latn-RS" sz="1600" dirty="0">
              <a:solidFill>
                <a:srgbClr val="464646"/>
              </a:solidFill>
            </a:endParaRPr>
          </a:p>
          <a:p>
            <a:pPr marL="450850" indent="-450850"/>
            <a:r>
              <a:rPr lang="en-US" altLang="sr-Latn-RS" sz="1600" dirty="0">
                <a:solidFill>
                  <a:srgbClr val="464646"/>
                </a:solidFill>
              </a:rPr>
              <a:t>The measures are intended for employers, unemployed persons and other job seekers.</a:t>
            </a:r>
            <a:endParaRPr lang="hr-HR" altLang="sr-Latn-RS" sz="1600" dirty="0">
              <a:solidFill>
                <a:srgbClr val="464646"/>
              </a:solidFill>
            </a:endParaRPr>
          </a:p>
          <a:p>
            <a:pPr marL="450850" indent="-450850"/>
            <a:r>
              <a:rPr lang="en-US" altLang="sr-Latn-RS" sz="1600" dirty="0">
                <a:solidFill>
                  <a:srgbClr val="464646"/>
                </a:solidFill>
              </a:rPr>
              <a:t>They are based on European and Croatian legislation.</a:t>
            </a:r>
            <a:endParaRPr lang="hr-HR" altLang="sr-Latn-RS" sz="1600" dirty="0">
              <a:solidFill>
                <a:srgbClr val="464646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1600" u="sng" dirty="0">
                <a:solidFill>
                  <a:srgbClr val="464646"/>
                </a:solidFill>
              </a:rPr>
              <a:t>The aim of the ALMP measures: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encouraging employment or self-employment,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gaining the first work experience,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education of the unemployed and employed,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upskilling/retraining of the employed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job preservation,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increasing competitiveness and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464646"/>
                </a:solidFill>
              </a:rPr>
              <a:t>encouraging </a:t>
            </a:r>
            <a:r>
              <a:rPr lang="en-US" altLang="en-US" sz="1600" dirty="0" err="1">
                <a:solidFill>
                  <a:srgbClr val="464646"/>
                </a:solidFill>
              </a:rPr>
              <a:t>labo</a:t>
            </a:r>
            <a:r>
              <a:rPr lang="hr-HR" altLang="en-US" sz="1600" dirty="0">
                <a:solidFill>
                  <a:srgbClr val="464646"/>
                </a:solidFill>
              </a:rPr>
              <a:t>u</a:t>
            </a:r>
            <a:r>
              <a:rPr lang="en-US" altLang="en-US" sz="1600" dirty="0">
                <a:solidFill>
                  <a:srgbClr val="464646"/>
                </a:solidFill>
              </a:rPr>
              <a:t>r mobility.</a:t>
            </a:r>
            <a:endParaRPr lang="hr-HR" altLang="en-US" sz="16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8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3E46-1F4F-244B-B249-8738C6C9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b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r-HR" altLang="sr-Latn-RS" sz="3200" dirty="0">
                <a:latin typeface="Calibri" panose="020F0502020204030204" pitchFamily="34" charset="0"/>
                <a:cs typeface="Calibri" panose="020F0502020204030204" pitchFamily="34" charset="0"/>
              </a:rPr>
              <a:t>Active labour market policy measures</a:t>
            </a:r>
            <a:endParaRPr lang="en-H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2B898-8404-474F-9417-D0514F969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0964" y="386206"/>
            <a:ext cx="6275170" cy="5991876"/>
          </a:xfrm>
        </p:spPr>
        <p:txBody>
          <a:bodyPr/>
          <a:lstStyle/>
          <a:p>
            <a:pPr algn="just"/>
            <a:r>
              <a:rPr lang="hr-HR" altLang="sr-Latn-RS" sz="1200" b="1" dirty="0">
                <a:solidFill>
                  <a:srgbClr val="464646"/>
                </a:solidFill>
              </a:rPr>
              <a:t>The Croatian Employment Service </a:t>
            </a:r>
            <a:r>
              <a:rPr lang="en-US" altLang="sr-Latn-RS" sz="1200" b="1" dirty="0" err="1">
                <a:solidFill>
                  <a:srgbClr val="464646"/>
                </a:solidFill>
              </a:rPr>
              <a:t>programme</a:t>
            </a:r>
            <a:r>
              <a:rPr lang="en-US" altLang="sr-Latn-RS" sz="1200" b="1" dirty="0">
                <a:solidFill>
                  <a:srgbClr val="464646"/>
                </a:solidFill>
              </a:rPr>
              <a:t> of Active </a:t>
            </a:r>
            <a:r>
              <a:rPr lang="en-US" altLang="sr-Latn-RS" sz="1200" b="1" dirty="0" err="1">
                <a:solidFill>
                  <a:srgbClr val="464646"/>
                </a:solidFill>
              </a:rPr>
              <a:t>Labour</a:t>
            </a:r>
            <a:r>
              <a:rPr lang="en-US" altLang="sr-Latn-RS" sz="1200" b="1" dirty="0">
                <a:solidFill>
                  <a:srgbClr val="464646"/>
                </a:solidFill>
              </a:rPr>
              <a:t> Market Policy for 2023 includes</a:t>
            </a:r>
            <a:r>
              <a:rPr lang="hr-HR" altLang="sr-Latn-RS" sz="1200" b="1" dirty="0">
                <a:solidFill>
                  <a:srgbClr val="464646"/>
                </a:solidFill>
              </a:rPr>
              <a:t> the</a:t>
            </a:r>
            <a:r>
              <a:rPr lang="en-US" altLang="sr-Latn-RS" sz="1200" b="1" dirty="0">
                <a:solidFill>
                  <a:srgbClr val="464646"/>
                </a:solidFill>
              </a:rPr>
              <a:t> following </a:t>
            </a:r>
            <a:r>
              <a:rPr lang="hr-HR" altLang="sr-Latn-RS" sz="1200" b="1" dirty="0">
                <a:solidFill>
                  <a:srgbClr val="464646"/>
                </a:solidFill>
              </a:rPr>
              <a:t>e</a:t>
            </a:r>
            <a:r>
              <a:rPr lang="en-US" altLang="sr-Latn-RS" sz="1200" b="1" dirty="0" err="1">
                <a:solidFill>
                  <a:srgbClr val="464646"/>
                </a:solidFill>
              </a:rPr>
              <a:t>ducation</a:t>
            </a:r>
            <a:r>
              <a:rPr lang="en-US" altLang="sr-Latn-RS" sz="1200" b="1" dirty="0">
                <a:solidFill>
                  <a:srgbClr val="464646"/>
                </a:solidFill>
              </a:rPr>
              <a:t> and </a:t>
            </a:r>
            <a:r>
              <a:rPr lang="hr-HR" altLang="sr-Latn-RS" sz="1200" b="1" dirty="0">
                <a:solidFill>
                  <a:srgbClr val="464646"/>
                </a:solidFill>
              </a:rPr>
              <a:t>t</a:t>
            </a:r>
            <a:r>
              <a:rPr lang="en-US" altLang="sr-Latn-RS" sz="1200" b="1" dirty="0">
                <a:solidFill>
                  <a:srgbClr val="464646"/>
                </a:solidFill>
              </a:rPr>
              <a:t>raining measures: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education of the unemployed and employed,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education for acquiring work competences through vouchers</a:t>
            </a:r>
            <a:endParaRPr lang="en-US" altLang="en-US" sz="1200" b="1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workplace training,</a:t>
            </a:r>
            <a:endParaRPr lang="en-US" altLang="en-US" sz="1200" b="1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workplace training in adult training institutions</a:t>
            </a:r>
            <a:endParaRPr lang="en-US" altLang="en-US" sz="1200" b="1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training subsidies</a:t>
            </a:r>
            <a:endParaRPr lang="en-US" altLang="en-US" sz="1200" b="1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200" b="1" dirty="0">
                <a:solidFill>
                  <a:srgbClr val="464646"/>
                </a:solidFill>
              </a:rPr>
              <a:t>Activation programme Job+ (education for acquiring core skills and professional development)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r-HR" altLang="en-US" sz="1400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r-HR" altLang="en-US" sz="1400" dirty="0">
              <a:solidFill>
                <a:srgbClr val="464646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altLang="en-US" sz="1400" dirty="0">
                <a:solidFill>
                  <a:srgbClr val="464646"/>
                </a:solidFill>
              </a:rPr>
              <a:t> 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hr-HR" altLang="en-US" sz="1400" dirty="0">
              <a:solidFill>
                <a:srgbClr val="464646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endParaRPr lang="hr-HR" altLang="sr-Latn-RS" sz="1200" dirty="0">
              <a:solidFill>
                <a:srgbClr val="060208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endParaRPr lang="hr-HR" altLang="sr-Latn-RS" sz="1200" dirty="0">
              <a:solidFill>
                <a:srgbClr val="060208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endParaRPr lang="hr-HR" altLang="sr-Latn-RS" sz="1200" dirty="0">
              <a:solidFill>
                <a:srgbClr val="060208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endParaRPr lang="hr-HR" altLang="sr-Latn-RS" sz="1200" dirty="0">
              <a:solidFill>
                <a:srgbClr val="060208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endParaRPr lang="hr-HR" altLang="sr-Latn-RS" sz="1200" dirty="0">
              <a:solidFill>
                <a:srgbClr val="060208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r>
              <a:rPr lang="en-US" altLang="sr-Latn-RS" sz="1100" dirty="0">
                <a:solidFill>
                  <a:srgbClr val="060208"/>
                </a:solidFill>
              </a:rPr>
              <a:t>Source of funding: ESF +, National Recovery and Resilience Plan</a:t>
            </a:r>
            <a:r>
              <a:rPr lang="hr-HR" altLang="sr-Latn-RS" sz="1100" dirty="0">
                <a:solidFill>
                  <a:srgbClr val="060208"/>
                </a:solidFill>
              </a:rPr>
              <a:t> </a:t>
            </a:r>
            <a:r>
              <a:rPr lang="en-US" altLang="sr-Latn-RS" sz="1100" dirty="0">
                <a:solidFill>
                  <a:srgbClr val="060208"/>
                </a:solidFill>
              </a:rPr>
              <a:t>2021-2026, State Budget </a:t>
            </a:r>
          </a:p>
          <a:p>
            <a:pPr marL="0" lvl="0" indent="0">
              <a:lnSpc>
                <a:spcPct val="100000"/>
              </a:lnSpc>
              <a:spcBef>
                <a:spcPts val="800"/>
              </a:spcBef>
              <a:buClrTx/>
              <a:buSzTx/>
              <a:buNone/>
            </a:pPr>
            <a:r>
              <a:rPr lang="hr-HR" altLang="sr-Latn-RS" sz="1100" dirty="0">
                <a:solidFill>
                  <a:srgbClr val="06020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www.mjere.hr</a:t>
            </a:r>
            <a:endParaRPr lang="hr-HR" altLang="sr-Latn-RS" sz="1100" dirty="0">
              <a:solidFill>
                <a:srgbClr val="060208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46464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266" y="5971539"/>
            <a:ext cx="3554276" cy="5608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2333" y="2614627"/>
            <a:ext cx="5785605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5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Reforms currently implemented through National Recovery and Resilience Plan in relation to unemployed persons and vulnerable groups:</a:t>
            </a:r>
          </a:p>
          <a:p>
            <a:pPr marL="0" indent="0">
              <a:buNone/>
            </a:pPr>
            <a:endParaRPr lang="hr-HR" dirty="0" smtClean="0"/>
          </a:p>
          <a:p>
            <a:pPr>
              <a:buFont typeface="+mj-lt"/>
              <a:buAutoNum type="arabicPeriod"/>
            </a:pPr>
            <a:r>
              <a:rPr lang="en-US" dirty="0"/>
              <a:t>Strengthening human capacities and improving skills for working with vulnerable </a:t>
            </a:r>
            <a:r>
              <a:rPr lang="en-US" dirty="0" smtClean="0"/>
              <a:t>groups</a:t>
            </a:r>
            <a:endParaRPr lang="hr-HR" dirty="0" smtClean="0"/>
          </a:p>
          <a:p>
            <a:pPr>
              <a:buFont typeface="+mj-lt"/>
              <a:buAutoNum type="arabicPeriod"/>
            </a:pPr>
            <a:r>
              <a:rPr lang="en-US" dirty="0"/>
              <a:t>Improving the profiling system and segmentation of vulnerable </a:t>
            </a:r>
            <a:r>
              <a:rPr lang="en-US" dirty="0" smtClean="0"/>
              <a:t>groups</a:t>
            </a:r>
            <a:endParaRPr lang="hr-HR" dirty="0" smtClean="0"/>
          </a:p>
          <a:p>
            <a:pPr>
              <a:buFont typeface="+mj-lt"/>
              <a:buAutoNum type="arabicPeriod"/>
            </a:pPr>
            <a:r>
              <a:rPr lang="en-US" dirty="0"/>
              <a:t>Establishment of the integration plan and activation programs </a:t>
            </a:r>
            <a:r>
              <a:rPr lang="en-US" dirty="0" smtClean="0"/>
              <a:t>of </a:t>
            </a:r>
            <a:r>
              <a:rPr lang="en-US" dirty="0"/>
              <a:t>vulnerable groups in the labor </a:t>
            </a:r>
            <a:r>
              <a:rPr lang="en-US" dirty="0" smtClean="0"/>
              <a:t>market</a:t>
            </a:r>
            <a:endParaRPr lang="hr-HR" dirty="0" smtClean="0"/>
          </a:p>
          <a:p>
            <a:pPr>
              <a:buFont typeface="+mj-lt"/>
              <a:buAutoNum type="arabicPeriod"/>
            </a:pPr>
            <a:r>
              <a:rPr lang="en-US" dirty="0"/>
              <a:t>Expansion and reorganization of the existing network of CISOK centers with a focus on their role in attracting NEETs</a:t>
            </a: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5776" y="472698"/>
            <a:ext cx="1241997" cy="546960"/>
          </a:xfrm>
        </p:spPr>
        <p:txBody>
          <a:bodyPr/>
          <a:lstStyle/>
          <a:p>
            <a:r>
              <a:rPr lang="hr-HR" dirty="0" smtClean="0"/>
              <a:t>JOB +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93149" y="1174922"/>
            <a:ext cx="4742071" cy="4706632"/>
          </a:xfrm>
        </p:spPr>
        <p:txBody>
          <a:bodyPr/>
          <a:lstStyle/>
          <a:p>
            <a:r>
              <a:rPr lang="hr-HR" sz="2000" dirty="0" smtClean="0"/>
              <a:t>Designed for vulnerable groups</a:t>
            </a:r>
          </a:p>
          <a:p>
            <a:r>
              <a:rPr lang="hr-HR" sz="2000" dirty="0" smtClean="0"/>
              <a:t> </a:t>
            </a:r>
          </a:p>
          <a:p>
            <a:r>
              <a:rPr lang="hr-HR" sz="2000" dirty="0" smtClean="0"/>
              <a:t>work</a:t>
            </a:r>
            <a:r>
              <a:rPr lang="en-US" sz="2000" dirty="0" smtClean="0"/>
              <a:t> </a:t>
            </a:r>
            <a:r>
              <a:rPr lang="en-US" sz="2000" dirty="0"/>
              <a:t>and social integration into the labor </a:t>
            </a:r>
            <a:r>
              <a:rPr lang="en-US" sz="2000" dirty="0" smtClean="0"/>
              <a:t>market</a:t>
            </a:r>
            <a:endParaRPr lang="hr-HR" sz="2000" dirty="0" smtClean="0"/>
          </a:p>
          <a:p>
            <a:r>
              <a:rPr lang="hr-HR" sz="2000" dirty="0"/>
              <a:t>3</a:t>
            </a:r>
            <a:r>
              <a:rPr lang="en-US" sz="2000" dirty="0" smtClean="0"/>
              <a:t> </a:t>
            </a:r>
            <a:r>
              <a:rPr lang="en-US" sz="2000" dirty="0"/>
              <a:t>components </a:t>
            </a:r>
            <a:r>
              <a:rPr lang="en-US" sz="2000" dirty="0" smtClean="0"/>
              <a:t>–</a:t>
            </a:r>
            <a:endParaRPr lang="hr-HR" sz="2000" dirty="0" smtClean="0"/>
          </a:p>
          <a:p>
            <a:r>
              <a:rPr lang="hr-HR" sz="2000" dirty="0" smtClean="0"/>
              <a:t>1) </a:t>
            </a:r>
            <a:r>
              <a:rPr lang="en-US" sz="2000" dirty="0" smtClean="0"/>
              <a:t>activation </a:t>
            </a:r>
            <a:r>
              <a:rPr lang="en-US" sz="2000" dirty="0"/>
              <a:t>and readiness for acceptance of changes implemented through the Activation </a:t>
            </a:r>
            <a:r>
              <a:rPr lang="en-US" sz="2000" dirty="0" smtClean="0"/>
              <a:t>Program</a:t>
            </a:r>
            <a:endParaRPr lang="hr-HR" sz="2000" dirty="0" smtClean="0"/>
          </a:p>
          <a:p>
            <a:r>
              <a:rPr lang="hr-HR" sz="2000" dirty="0" smtClean="0"/>
              <a:t>2) </a:t>
            </a:r>
            <a:r>
              <a:rPr lang="en-US" sz="2000" dirty="0" smtClean="0"/>
              <a:t>work </a:t>
            </a:r>
            <a:r>
              <a:rPr lang="en-US" sz="2000" dirty="0"/>
              <a:t>integration through public work or training in the real </a:t>
            </a:r>
            <a:r>
              <a:rPr lang="en-US" sz="2000" dirty="0" smtClean="0"/>
              <a:t>workplace</a:t>
            </a:r>
            <a:endParaRPr lang="hr-HR" sz="2000" dirty="0" smtClean="0"/>
          </a:p>
          <a:p>
            <a:r>
              <a:rPr lang="hr-HR" sz="2000" dirty="0" smtClean="0"/>
              <a:t>3) </a:t>
            </a:r>
            <a:r>
              <a:rPr lang="en-US" sz="2000" dirty="0" smtClean="0"/>
              <a:t>education component </a:t>
            </a:r>
            <a:r>
              <a:rPr lang="en-US" sz="2000" dirty="0"/>
              <a:t>implemented through education measures - education for professional skills</a:t>
            </a:r>
            <a:endParaRPr lang="hr-HR" sz="2000" dirty="0"/>
          </a:p>
        </p:txBody>
      </p:sp>
      <p:sp>
        <p:nvSpPr>
          <p:cNvPr id="5" name="Right Arrow 4"/>
          <p:cNvSpPr/>
          <p:nvPr/>
        </p:nvSpPr>
        <p:spPr>
          <a:xfrm>
            <a:off x="388499" y="1520011"/>
            <a:ext cx="539826" cy="3194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171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AC4602-A711-7546-9CBE-36C15D70D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8951" y="273270"/>
            <a:ext cx="6526925" cy="6211344"/>
          </a:xfrm>
        </p:spPr>
        <p:txBody>
          <a:bodyPr/>
          <a:lstStyle/>
          <a:p>
            <a:pPr marL="57150" indent="0">
              <a:buNone/>
            </a:pPr>
            <a:endParaRPr lang="hr-HR" sz="1600" dirty="0"/>
          </a:p>
          <a:p>
            <a:pPr marL="57150" indent="0">
              <a:buNone/>
            </a:pPr>
            <a:r>
              <a:rPr lang="en-US" sz="1600" dirty="0"/>
              <a:t>The project is financed through the </a:t>
            </a:r>
            <a:r>
              <a:rPr lang="en-US" sz="1600" b="1" dirty="0">
                <a:solidFill>
                  <a:srgbClr val="CC2E35"/>
                </a:solidFill>
              </a:rPr>
              <a:t>National Recovery and Resilience Plan </a:t>
            </a:r>
            <a:r>
              <a:rPr lang="en-US" sz="1600" dirty="0"/>
              <a:t>(300 million HRK ~ 39.9 million €)</a:t>
            </a:r>
            <a:r>
              <a:rPr lang="hr-HR" sz="1600" dirty="0"/>
              <a:t> </a:t>
            </a:r>
            <a:r>
              <a:rPr lang="en-US" sz="1600" dirty="0"/>
              <a:t>and is in force since 1st April 2022 (till 2026)</a:t>
            </a:r>
            <a:endParaRPr lang="hr-HR" sz="1600" dirty="0"/>
          </a:p>
          <a:p>
            <a:pPr marL="57150" indent="0">
              <a:buNone/>
            </a:pPr>
            <a:r>
              <a:rPr lang="hr-HR" sz="1600" b="1" dirty="0"/>
              <a:t>Aim:</a:t>
            </a:r>
          </a:p>
          <a:p>
            <a:pPr indent="-285750">
              <a:buFont typeface="Wingdings" panose="05000000000000000000" pitchFamily="2" charset="2"/>
              <a:buChar char="Ø"/>
            </a:pPr>
            <a:r>
              <a:rPr lang="en-US" sz="1600" dirty="0"/>
              <a:t>to </a:t>
            </a:r>
            <a:r>
              <a:rPr lang="en-US" sz="1600" b="1" dirty="0"/>
              <a:t>increase the rate of participation in adult educatio</a:t>
            </a:r>
            <a:r>
              <a:rPr lang="en-US" sz="1600" dirty="0"/>
              <a:t>n in Croatia (5.1 % in HR; 10.8% in the EU; 2021 data) </a:t>
            </a:r>
          </a:p>
          <a:p>
            <a:pPr indent="-285750">
              <a:buFont typeface="Wingdings" panose="05000000000000000000" pitchFamily="2" charset="2"/>
              <a:buChar char="Ø"/>
            </a:pPr>
            <a:r>
              <a:rPr lang="en-US" sz="1600" dirty="0"/>
              <a:t>to </a:t>
            </a:r>
            <a:r>
              <a:rPr lang="en-US" sz="1600" b="1" dirty="0"/>
              <a:t>promote the acquisition of digital and green skills</a:t>
            </a:r>
            <a:r>
              <a:rPr lang="hr-HR" sz="1600" dirty="0"/>
              <a:t>,</a:t>
            </a:r>
            <a:r>
              <a:rPr lang="en-US" sz="1600" dirty="0"/>
              <a:t> to foster better coping with technological, social and economic changes and </a:t>
            </a:r>
            <a:r>
              <a:rPr lang="en-US" sz="1600" b="1" dirty="0"/>
              <a:t>improve long-term competitiveness and productivity </a:t>
            </a:r>
            <a:r>
              <a:rPr lang="en-US" sz="1600" dirty="0"/>
              <a:t>of the workforce and Croatian economy</a:t>
            </a:r>
          </a:p>
          <a:p>
            <a:pPr marL="57150" indent="0">
              <a:buNone/>
            </a:pPr>
            <a:r>
              <a:rPr lang="en-US" sz="1600" b="1" dirty="0"/>
              <a:t>T</a:t>
            </a:r>
            <a:r>
              <a:rPr lang="hr-HR" sz="1600" b="1" dirty="0"/>
              <a:t>argets</a:t>
            </a:r>
            <a:r>
              <a:rPr lang="en-US" sz="1600" b="1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30.000 users </a:t>
            </a:r>
            <a:r>
              <a:rPr lang="hr-HR" sz="1600" dirty="0"/>
              <a:t>(unemployed and employed)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40% from vulnerable groups (LTU, NEET, inactive)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70%</a:t>
            </a:r>
            <a:r>
              <a:rPr lang="hr-HR" sz="1600" dirty="0"/>
              <a:t> green : </a:t>
            </a:r>
            <a:r>
              <a:rPr lang="en-US" sz="1600" dirty="0"/>
              <a:t>30%</a:t>
            </a:r>
            <a:r>
              <a:rPr lang="hr-HR" sz="1600" dirty="0"/>
              <a:t> </a:t>
            </a:r>
            <a:r>
              <a:rPr lang="en-US" sz="1600" dirty="0"/>
              <a:t>digital </a:t>
            </a:r>
            <a:endParaRPr lang="hr-HR" sz="1600" dirty="0"/>
          </a:p>
          <a:p>
            <a:pPr marL="57150" indent="0">
              <a:lnSpc>
                <a:spcPct val="150000"/>
              </a:lnSpc>
              <a:buNone/>
            </a:pPr>
            <a:r>
              <a:rPr lang="hr-HR" sz="1600" b="1" dirty="0"/>
              <a:t>Current numbers: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/>
              <a:t>over </a:t>
            </a:r>
            <a:r>
              <a:rPr lang="hr-HR" sz="1600" dirty="0" smtClean="0"/>
              <a:t>14.000 </a:t>
            </a:r>
            <a:r>
              <a:rPr lang="hr-HR" sz="1600" dirty="0"/>
              <a:t>granted vouchers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 smtClean="0"/>
              <a:t>732 (97 </a:t>
            </a:r>
            <a:r>
              <a:rPr lang="hr-HR" sz="1600" dirty="0"/>
              <a:t>different) programmes; </a:t>
            </a:r>
            <a:r>
              <a:rPr lang="hr-HR" sz="1600" dirty="0" smtClean="0"/>
              <a:t>130 </a:t>
            </a:r>
            <a:r>
              <a:rPr lang="hr-HR" sz="1600" dirty="0"/>
              <a:t>education providers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/>
              <a:t>8</a:t>
            </a:r>
            <a:r>
              <a:rPr lang="hr-HR" sz="1600" dirty="0" smtClean="0"/>
              <a:t>.6 </a:t>
            </a:r>
            <a:r>
              <a:rPr lang="hr-HR" sz="1600" dirty="0"/>
              <a:t>million EUR of disbursements </a:t>
            </a:r>
            <a:endParaRPr lang="en-US" sz="1600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363E9D-B37B-CC40-91B9-F755A253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54" y="462709"/>
            <a:ext cx="5139446" cy="580600"/>
          </a:xfrm>
        </p:spPr>
        <p:txBody>
          <a:bodyPr>
            <a:normAutofit/>
          </a:bodyPr>
          <a:lstStyle/>
          <a:p>
            <a:r>
              <a:rPr lang="hr-HR" sz="2400" b="1" dirty="0"/>
              <a:t>Voucher- Based Adult Education Scheme</a:t>
            </a:r>
            <a:endParaRPr lang="en-HR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6DD8F-A45C-C64D-8238-6ACDA792F4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366" y="866087"/>
            <a:ext cx="4993821" cy="3334818"/>
          </a:xfrm>
        </p:spPr>
        <p:txBody>
          <a:bodyPr/>
          <a:lstStyle/>
          <a:p>
            <a:pPr algn="just"/>
            <a:endParaRPr lang="hr-HR" sz="1700" b="1" dirty="0"/>
          </a:p>
          <a:p>
            <a:pPr algn="just"/>
            <a:r>
              <a:rPr lang="en-US" sz="1700" b="1" dirty="0"/>
              <a:t>Voucher</a:t>
            </a:r>
            <a:r>
              <a:rPr lang="en-US" sz="1700" dirty="0"/>
              <a:t> - a financial instrument of allocation of public funds for adult learning. It promotes flexible and tailor-made way for acquiring micro and partial digital and </a:t>
            </a:r>
            <a:r>
              <a:rPr lang="en-US" sz="1700" dirty="0" smtClean="0"/>
              <a:t>green</a:t>
            </a:r>
            <a:r>
              <a:rPr lang="hr-HR" sz="1700" dirty="0" smtClean="0"/>
              <a:t> and other deficit</a:t>
            </a:r>
            <a:r>
              <a:rPr lang="en-US" sz="1700" dirty="0" smtClean="0"/>
              <a:t> </a:t>
            </a:r>
            <a:r>
              <a:rPr lang="en-US" sz="1700" dirty="0"/>
              <a:t>qualifications. Eligible </a:t>
            </a:r>
            <a:r>
              <a:rPr lang="en-US" sz="1700" dirty="0" err="1"/>
              <a:t>programmes</a:t>
            </a:r>
            <a:r>
              <a:rPr lang="en-US" sz="1700" dirty="0"/>
              <a:t> must be formal and in accordance with CROQF (Croatian Qualifications Framework)</a:t>
            </a:r>
            <a:endParaRPr lang="hr-HR" sz="1700" dirty="0"/>
          </a:p>
          <a:p>
            <a:r>
              <a:rPr lang="en-US" sz="1700" dirty="0" smtClean="0"/>
              <a:t>Users </a:t>
            </a:r>
            <a:r>
              <a:rPr lang="en-US" sz="1700" dirty="0"/>
              <a:t>independently choose the </a:t>
            </a:r>
            <a:r>
              <a:rPr lang="en-US" sz="1700" dirty="0" err="1"/>
              <a:t>programme</a:t>
            </a:r>
            <a:r>
              <a:rPr lang="en-US" sz="1700" dirty="0"/>
              <a:t> and the education provider from the available </a:t>
            </a:r>
            <a:r>
              <a:rPr lang="en-US" sz="1700" dirty="0" err="1"/>
              <a:t>programmes</a:t>
            </a:r>
            <a:r>
              <a:rPr lang="en-US" sz="1700" dirty="0"/>
              <a:t> and skills catalogue. The application is submitted through online platform </a:t>
            </a:r>
            <a:r>
              <a:rPr lang="en-US" sz="1700" i="1" u="sng" dirty="0"/>
              <a:t>mojvaucer.hzz.hr</a:t>
            </a:r>
            <a:endParaRPr lang="hr-HR" sz="1700" i="1" u="sng" dirty="0"/>
          </a:p>
          <a:p>
            <a:endParaRPr lang="en-US" sz="1800" dirty="0"/>
          </a:p>
          <a:p>
            <a:endParaRPr lang="en-H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935" y="6268222"/>
            <a:ext cx="1790031" cy="4327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33" y="3986202"/>
            <a:ext cx="4110636" cy="1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7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C66093-FF24-704B-ACE0-397F7997E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5714" y="1762099"/>
            <a:ext cx="10515600" cy="7681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Hrvatski zavod za zapošljavanje </a:t>
            </a:r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Croatian </a:t>
            </a:r>
            <a:r>
              <a:rPr lang="hr-HR" sz="1800" b="1" dirty="0" err="1"/>
              <a:t>Employment</a:t>
            </a:r>
            <a:r>
              <a:rPr lang="hr-HR" sz="1800" b="1" dirty="0"/>
              <a:t> Service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hr-HR" sz="1800" b="1" dirty="0"/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Savska cesta 64</a:t>
            </a:r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10000 Zagreb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hr-HR" sz="1800" b="1" dirty="0"/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+385 1 6126 000</a:t>
            </a:r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/>
              <a:t>+385 1 6126 038</a:t>
            </a:r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hr-HR" sz="1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hzz@hzz.hr</a:t>
            </a:r>
            <a:r>
              <a:rPr lang="hr-HR" sz="1800" b="1" dirty="0"/>
              <a:t>          </a:t>
            </a:r>
            <a:r>
              <a:rPr lang="hr-HR" sz="18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www.hzz.hr</a:t>
            </a:r>
            <a:r>
              <a:rPr lang="hr-HR" sz="1800" b="1" dirty="0"/>
              <a:t> </a:t>
            </a:r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hr-HR" sz="1800" b="1" dirty="0"/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hr-HR" sz="1800" b="1" dirty="0"/>
          </a:p>
          <a:p>
            <a:pPr marL="0" indent="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GB" sz="2600" b="1" dirty="0"/>
              <a:t>Thank you for </a:t>
            </a:r>
            <a:r>
              <a:rPr lang="hr-HR" sz="2600" b="1" dirty="0" err="1"/>
              <a:t>your</a:t>
            </a:r>
            <a:r>
              <a:rPr lang="hr-HR" sz="2600" b="1" dirty="0"/>
              <a:t> </a:t>
            </a:r>
            <a:r>
              <a:rPr lang="hr-HR" sz="2600" b="1" dirty="0" err="1"/>
              <a:t>attention</a:t>
            </a:r>
            <a:r>
              <a:rPr lang="en-GB" sz="2600" b="1" dirty="0"/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D55AD-8AD1-0049-A794-41F0F05D59B4}"/>
              </a:ext>
            </a:extLst>
          </p:cNvPr>
          <p:cNvSpPr txBox="1"/>
          <p:nvPr/>
        </p:nvSpPr>
        <p:spPr bwMode="auto">
          <a:xfrm>
            <a:off x="10025349" y="1872867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hr-HR" sz="2200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C14E3E-4E18-654A-AA24-47135FD158F9}"/>
              </a:ext>
            </a:extLst>
          </p:cNvPr>
          <p:cNvSpPr txBox="1"/>
          <p:nvPr/>
        </p:nvSpPr>
        <p:spPr bwMode="auto">
          <a:xfrm>
            <a:off x="2781300" y="-13589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HR" sz="2200" dirty="0" err="1"/>
          </a:p>
        </p:txBody>
      </p:sp>
    </p:spTree>
    <p:extLst>
      <p:ext uri="{BB962C8B-B14F-4D97-AF65-F5344CB8AC3E}">
        <p14:creationId xmlns:p14="http://schemas.microsoft.com/office/powerpoint/2010/main" val="421416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roz tema">
  <a:themeElements>
    <a:clrScheme name="croz">
      <a:dk1>
        <a:srgbClr val="060208"/>
      </a:dk1>
      <a:lt1>
        <a:srgbClr val="FEFFFE"/>
      </a:lt1>
      <a:dk2>
        <a:srgbClr val="006460"/>
      </a:dk2>
      <a:lt2>
        <a:srgbClr val="E4C952"/>
      </a:lt2>
      <a:accent1>
        <a:srgbClr val="E3A48A"/>
      </a:accent1>
      <a:accent2>
        <a:srgbClr val="7D8996"/>
      </a:accent2>
      <a:accent3>
        <a:srgbClr val="2F4676"/>
      </a:accent3>
      <a:accent4>
        <a:srgbClr val="775F7F"/>
      </a:accent4>
      <a:accent5>
        <a:srgbClr val="6A9B89"/>
      </a:accent5>
      <a:accent6>
        <a:srgbClr val="2B7B98"/>
      </a:accent6>
      <a:hlink>
        <a:srgbClr val="DF835C"/>
      </a:hlink>
      <a:folHlink>
        <a:srgbClr val="BF658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 xmlns="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xmlns:p="http://schemas.openxmlformats.org/presentationml/2006/main" xmlns:r="http://schemas.openxmlformats.org/officeDocument/2006/relationships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lIns="91440" tIns="45720" rIns="91440" bIns="45720" rtlCol="0" anchor="ctr">
        <a:normAutofit/>
      </a:bodyPr>
      <a:lstStyle>
        <a:defPPr algn="l"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11056</TotalTime>
  <Words>1087</Words>
  <Application>Microsoft Office PowerPoint</Application>
  <PresentationFormat>Widescreen</PresentationFormat>
  <Paragraphs>171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Raleway Light</vt:lpstr>
      <vt:lpstr>Raleway Medium</vt:lpstr>
      <vt:lpstr>TyponineSans Pro Medium</vt:lpstr>
      <vt:lpstr>Wingdings</vt:lpstr>
      <vt:lpstr>Croz tema</vt:lpstr>
      <vt:lpstr>CROATIAN EMPLOYMENT SERVICE  Information and motivation of unemployed persons about upskilling opportunities </vt:lpstr>
      <vt:lpstr>About Croatia</vt:lpstr>
      <vt:lpstr>Trends in registered employment and unemployment and forecasts</vt:lpstr>
      <vt:lpstr>Organization of the  Croatian Employment  Service</vt:lpstr>
      <vt:lpstr>  Lifelong Learning  in Croatian Employment Service</vt:lpstr>
      <vt:lpstr>Active labour market policy measures</vt:lpstr>
      <vt:lpstr>Education Active labour market policy measures</vt:lpstr>
      <vt:lpstr>JOB +</vt:lpstr>
      <vt:lpstr>Voucher- Based Adult Education Scheme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Petar Brčić</dc:creator>
  <cp:lastModifiedBy>Kristina Mazalin</cp:lastModifiedBy>
  <cp:revision>353</cp:revision>
  <cp:lastPrinted>2023-02-22T13:36:15Z</cp:lastPrinted>
  <dcterms:created xsi:type="dcterms:W3CDTF">2021-03-03T11:57:36Z</dcterms:created>
  <dcterms:modified xsi:type="dcterms:W3CDTF">2023-09-29T13:44:29Z</dcterms:modified>
</cp:coreProperties>
</file>